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3" r:id="rId5"/>
    <p:sldMasterId id="2147484754" r:id="rId6"/>
    <p:sldMasterId id="2147484766" r:id="rId7"/>
    <p:sldMasterId id="2147484780" r:id="rId8"/>
    <p:sldMasterId id="2147484792" r:id="rId9"/>
  </p:sldMasterIdLst>
  <p:notesMasterIdLst>
    <p:notesMasterId r:id="rId59"/>
  </p:notesMasterIdLst>
  <p:handoutMasterIdLst>
    <p:handoutMasterId r:id="rId60"/>
  </p:handoutMasterIdLst>
  <p:sldIdLst>
    <p:sldId id="2147483251" r:id="rId10"/>
    <p:sldId id="2147483205" r:id="rId11"/>
    <p:sldId id="2147483149" r:id="rId12"/>
    <p:sldId id="2147480476" r:id="rId13"/>
    <p:sldId id="1554" r:id="rId14"/>
    <p:sldId id="2147483154" r:id="rId15"/>
    <p:sldId id="387" r:id="rId16"/>
    <p:sldId id="2147483089" r:id="rId17"/>
    <p:sldId id="2147480458" r:id="rId18"/>
    <p:sldId id="2147483199" r:id="rId19"/>
    <p:sldId id="2147480477" r:id="rId20"/>
    <p:sldId id="2147483203" r:id="rId21"/>
    <p:sldId id="2147483092" r:id="rId22"/>
    <p:sldId id="2147483084" r:id="rId23"/>
    <p:sldId id="2147483142" r:id="rId24"/>
    <p:sldId id="2147483204" r:id="rId25"/>
    <p:sldId id="2147483252" r:id="rId26"/>
    <p:sldId id="2147483253" r:id="rId27"/>
    <p:sldId id="2147483254" r:id="rId28"/>
    <p:sldId id="2147483255" r:id="rId29"/>
    <p:sldId id="2147483256" r:id="rId30"/>
    <p:sldId id="2147483257" r:id="rId31"/>
    <p:sldId id="2147483258" r:id="rId32"/>
    <p:sldId id="2147483259" r:id="rId33"/>
    <p:sldId id="2147483260" r:id="rId34"/>
    <p:sldId id="2147483206" r:id="rId35"/>
    <p:sldId id="2147483208" r:id="rId36"/>
    <p:sldId id="2147483209" r:id="rId37"/>
    <p:sldId id="2147483210" r:id="rId38"/>
    <p:sldId id="2147483211" r:id="rId39"/>
    <p:sldId id="2147483212" r:id="rId40"/>
    <p:sldId id="2147483215" r:id="rId41"/>
    <p:sldId id="2147483217" r:id="rId42"/>
    <p:sldId id="2147483219" r:id="rId43"/>
    <p:sldId id="2147483220" r:id="rId44"/>
    <p:sldId id="2147483221" r:id="rId45"/>
    <p:sldId id="2147483222" r:id="rId46"/>
    <p:sldId id="2147483223" r:id="rId47"/>
    <p:sldId id="2147483224" r:id="rId48"/>
    <p:sldId id="2147483225" r:id="rId49"/>
    <p:sldId id="2147483228" r:id="rId50"/>
    <p:sldId id="2147483242" r:id="rId51"/>
    <p:sldId id="2147483244" r:id="rId52"/>
    <p:sldId id="2147483245" r:id="rId53"/>
    <p:sldId id="2147483246" r:id="rId54"/>
    <p:sldId id="2147483247" r:id="rId55"/>
    <p:sldId id="2147483248" r:id="rId56"/>
    <p:sldId id="2147483250" r:id="rId57"/>
    <p:sldId id="2147483261" r:id="rId58"/>
  </p:sldIdLst>
  <p:sldSz cx="12192000" cy="6858000"/>
  <p:notesSz cx="7315200" cy="9601200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465AB98-5A4A-4F23-A2A2-F9F3720A8875}">
          <p14:sldIdLst>
            <p14:sldId id="2147483251"/>
            <p14:sldId id="2147483205"/>
            <p14:sldId id="2147483149"/>
            <p14:sldId id="2147480476"/>
            <p14:sldId id="1554"/>
            <p14:sldId id="2147483154"/>
            <p14:sldId id="387"/>
            <p14:sldId id="2147483089"/>
            <p14:sldId id="2147480458"/>
            <p14:sldId id="2147483199"/>
            <p14:sldId id="2147480477"/>
            <p14:sldId id="2147483203"/>
            <p14:sldId id="2147483092"/>
            <p14:sldId id="2147483084"/>
            <p14:sldId id="2147483142"/>
            <p14:sldId id="2147483204"/>
            <p14:sldId id="2147483252"/>
            <p14:sldId id="2147483253"/>
            <p14:sldId id="2147483254"/>
            <p14:sldId id="2147483255"/>
            <p14:sldId id="2147483256"/>
            <p14:sldId id="2147483257"/>
            <p14:sldId id="2147483258"/>
            <p14:sldId id="2147483259"/>
            <p14:sldId id="2147483260"/>
          </p14:sldIdLst>
        </p14:section>
        <p14:section name="Not Used" id="{3204C816-E5F7-4C21-9C64-90F5FCE4470E}">
          <p14:sldIdLst>
            <p14:sldId id="2147483206"/>
            <p14:sldId id="2147483208"/>
            <p14:sldId id="2147483209"/>
            <p14:sldId id="2147483210"/>
            <p14:sldId id="2147483211"/>
            <p14:sldId id="2147483212"/>
            <p14:sldId id="2147483215"/>
            <p14:sldId id="2147483217"/>
            <p14:sldId id="2147483219"/>
            <p14:sldId id="2147483220"/>
            <p14:sldId id="2147483221"/>
            <p14:sldId id="2147483222"/>
            <p14:sldId id="2147483223"/>
            <p14:sldId id="2147483224"/>
            <p14:sldId id="2147483225"/>
            <p14:sldId id="2147483228"/>
            <p14:sldId id="2147483242"/>
            <p14:sldId id="2147483244"/>
            <p14:sldId id="2147483245"/>
            <p14:sldId id="2147483246"/>
            <p14:sldId id="2147483247"/>
            <p14:sldId id="2147483248"/>
            <p14:sldId id="2147483250"/>
            <p14:sldId id="2147483261"/>
          </p14:sldIdLst>
        </p14:section>
      </p14:sectionLst>
    </p:ext>
    <p:ext uri="{EFAFB233-063F-42B5-8137-9DF3F51BA10A}">
      <p15:sldGuideLst xmlns="" xmlns:p15="http://schemas.microsoft.com/office/powerpoint/2012/main">
        <p15:guide id="8" pos="336" userDrawn="1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userDrawn="1">
          <p15:clr>
            <a:srgbClr val="A4A3A4"/>
          </p15:clr>
        </p15:guide>
        <p15:guide id="14" orient="horz" pos="3912" userDrawn="1">
          <p15:clr>
            <a:srgbClr val="A4A3A4"/>
          </p15:clr>
        </p15:guide>
        <p15:guide id="15" orient="horz" pos="4012" userDrawn="1">
          <p15:clr>
            <a:srgbClr val="A4A3A4"/>
          </p15:clr>
        </p15:guide>
        <p15:guide id="16" orient="horz" pos="4112" userDrawn="1">
          <p15:clr>
            <a:srgbClr val="A4A3A4"/>
          </p15:clr>
        </p15:guide>
        <p15:guide id="17" orient="horz" pos="144" userDrawn="1">
          <p15:clr>
            <a:srgbClr val="A4A3A4"/>
          </p15:clr>
        </p15:guide>
        <p15:guide id="18" orient="horz" pos="264" userDrawn="1">
          <p15:clr>
            <a:srgbClr val="A4A3A4"/>
          </p15:clr>
        </p15:guide>
        <p15:guide id="19" orient="horz" pos="1008" userDrawn="1">
          <p15:clr>
            <a:srgbClr val="A4A3A4"/>
          </p15:clr>
        </p15:guide>
        <p15:guide id="20" pos="456" userDrawn="1">
          <p15:clr>
            <a:srgbClr val="A4A3A4"/>
          </p15:clr>
        </p15:guide>
        <p15:guide id="21" pos="7248" userDrawn="1">
          <p15:clr>
            <a:srgbClr val="A4A3A4"/>
          </p15:clr>
        </p15:guide>
        <p15:guide id="22" pos="741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 Gross" initials="TG" lastIdx="5" clrIdx="6"/>
  <p:cmAuthor id="2" name="Melanie Couton" initials="MAC" lastIdx="4" clrIdx="3"/>
  <p:cmAuthor id="3" name="ralfieri" initials="ra" lastIdx="2" clrIdx="8"/>
  <p:cmAuthor id="4" name="Megan Capel" initials="MC" lastIdx="13" clrIdx="0"/>
  <p:cmAuthor id="5" name="Andrew Bowser" initials="AB" lastIdx="9" clrIdx="2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7" clrIdx="1"/>
  <p:cmAuthor id="11" name="alison.heintz@gmail.com" initials="a" lastIdx="5" clrIdx="10">
    <p:extLst/>
  </p:cmAuthor>
  <p:cmAuthor id="12" name="Sophia Kelley" initials="SK" lastIdx="1" clrIdx="11">
    <p:extLst/>
  </p:cmAuthor>
  <p:cmAuthor id="13" name="LT Fowler" initials="LF" lastIdx="19" clrIdx="12">
    <p:extLst/>
  </p:cmAuthor>
  <p:cmAuthor id="14" name="Melanie Couton" initials="MC" lastIdx="1" clrIdx="13">
    <p:extLst/>
  </p:cmAuthor>
  <p:cmAuthor id="15" name="Jennifer Eimers" initials="JE" lastIdx="13" clrIdx="14">
    <p:extLst/>
  </p:cmAuthor>
  <p:cmAuthor id="16" name="Melanie Couton" initials="" lastIdx="3" clrIdx="15">
    <p:extLst/>
  </p:cmAuthor>
  <p:cmAuthor id="17" name="Dussadee Royal" initials="DR" lastIdx="1" clrIdx="16">
    <p:extLst/>
  </p:cmAuthor>
  <p:cmAuthor id="18" name="Kristen Rosenthal" initials="KR" lastIdx="2" clrIdx="17">
    <p:extLst/>
  </p:cmAuthor>
  <p:cmAuthor id="19" name="Zachary Schwartz" initials="ZS" lastIdx="6" clrIdx="18">
    <p:extLst/>
  </p:cmAuthor>
  <p:cmAuthor id="20" name="Ryan Topping" initials="RT" lastIdx="158" clrIdx="19">
    <p:extLst/>
  </p:cmAuthor>
  <p:cmAuthor id="21" name="Timothy Quill" initials="TQ" lastIdx="54" clrIdx="20">
    <p:extLst/>
  </p:cmAuthor>
  <p:cmAuthor id="22" name="Andrea Boecler" initials="AB" lastIdx="21" clrIdx="21">
    <p:extLst/>
  </p:cmAuthor>
  <p:cmAuthor id="23" name="Ryan Topping" initials="RT [2]" lastIdx="1" clrIdx="22">
    <p:extLst/>
  </p:cmAuthor>
  <p:cmAuthor id="24" name="Kevin Chen" initials="KC" lastIdx="1" clrIdx="23">
    <p:extLst/>
  </p:cmAuthor>
  <p:cmAuthor id="25" name="Mandi Murph" initials="MM" lastIdx="69" clrIdx="24">
    <p:extLst/>
  </p:cmAuthor>
  <p:cmAuthor id="26" name="Allison Weckerle" initials="AW" lastIdx="69" clrIdx="25">
    <p:extLst/>
  </p:cmAuthor>
  <p:cmAuthor id="27" name="Nicole Mitchell" initials="NM" lastIdx="12" clrIdx="2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015873"/>
    <a:srgbClr val="E1471D"/>
    <a:srgbClr val="00823B"/>
    <a:srgbClr val="046376"/>
    <a:srgbClr val="013763"/>
    <a:srgbClr val="033453"/>
    <a:srgbClr val="006264"/>
    <a:srgbClr val="FDB338"/>
    <a:srgbClr val="682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37518-D7D7-4065-A3BF-6EC18A2C7CA9}" v="18" dt="2025-10-28T15:35:15.930"/>
    <p1510:client id="{C7F1A1FB-A5C3-42B6-B066-B5DAE5B146EB}" v="12" dt="2025-10-27T20:15:45.672"/>
    <p1510:client id="{D6925083-FCB7-4EF1-A3C0-E79C74DA7A0A}" v="26" dt="2025-10-28T17:41:37.637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85616" autoAdjust="0"/>
  </p:normalViewPr>
  <p:slideViewPr>
    <p:cSldViewPr snapToGrid="0">
      <p:cViewPr>
        <p:scale>
          <a:sx n="69" d="100"/>
          <a:sy n="69" d="100"/>
        </p:scale>
        <p:origin x="-576" y="42"/>
      </p:cViewPr>
      <p:guideLst>
        <p:guide orient="horz" pos="2160"/>
        <p:guide orient="horz"/>
        <p:guide orient="horz" pos="3912"/>
        <p:guide orient="horz" pos="4012"/>
        <p:guide orient="horz" pos="4112"/>
        <p:guide orient="horz" pos="144"/>
        <p:guide orient="horz" pos="264"/>
        <p:guide orient="horz" pos="1008"/>
        <p:guide pos="336"/>
        <p:guide pos="456"/>
        <p:guide pos="7248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782"/>
    </p:cViewPr>
  </p:sorterViewPr>
  <p:notesViewPr>
    <p:cSldViewPr snapToGrid="0">
      <p:cViewPr>
        <p:scale>
          <a:sx n="1" d="2"/>
          <a:sy n="1" d="2"/>
        </p:scale>
        <p:origin x="2568" y="7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1.xml"/><Relationship Id="rId61" Type="http://schemas.openxmlformats.org/officeDocument/2006/relationships/tags" Target="tags/tag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78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Weckerle" userId="2aecc5db-e215-47aa-9eb4-82d4e2a56303" providerId="ADAL" clId="{47FC2395-7C73-44D4-90E5-79D99F79B7EA}"/>
    <pc:docChg chg="custSel addSld delSld modSld modSection">
      <pc:chgData name="Allison Weckerle" userId="2aecc5db-e215-47aa-9eb4-82d4e2a56303" providerId="ADAL" clId="{47FC2395-7C73-44D4-90E5-79D99F79B7EA}" dt="2025-10-27T20:25:54.023" v="112" actId="20577"/>
      <pc:docMkLst>
        <pc:docMk/>
      </pc:docMkLst>
      <pc:sldChg chg="modNotesTx">
        <pc:chgData name="Allison Weckerle" userId="2aecc5db-e215-47aa-9eb4-82d4e2a56303" providerId="ADAL" clId="{47FC2395-7C73-44D4-90E5-79D99F79B7EA}" dt="2025-10-27T20:14:38.868" v="55" actId="20577"/>
        <pc:sldMkLst>
          <pc:docMk/>
          <pc:sldMk cId="3483096366" sldId="270"/>
        </pc:sldMkLst>
      </pc:sldChg>
      <pc:sldChg chg="modSp mod modCm">
        <pc:chgData name="Allison Weckerle" userId="2aecc5db-e215-47aa-9eb4-82d4e2a56303" providerId="ADAL" clId="{47FC2395-7C73-44D4-90E5-79D99F79B7EA}" dt="2025-10-27T20:15:45.672" v="71"/>
        <pc:sldMkLst>
          <pc:docMk/>
          <pc:sldMk cId="4293816282" sldId="556"/>
        </pc:sldMkLst>
        <pc:spChg chg="mod">
          <ac:chgData name="Allison Weckerle" userId="2aecc5db-e215-47aa-9eb4-82d4e2a56303" providerId="ADAL" clId="{47FC2395-7C73-44D4-90E5-79D99F79B7EA}" dt="2025-10-27T20:15:21.809" v="70" actId="20577"/>
          <ac:spMkLst>
            <pc:docMk/>
            <pc:sldMk cId="4293816282" sldId="556"/>
            <ac:spMk id="5" creationId="{A1751B8F-2A4C-FBA4-1BA2-94E547AF738B}"/>
          </ac:spMkLst>
        </pc:spChg>
      </pc:sldChg>
      <pc:sldChg chg="add">
        <pc:chgData name="Allison Weckerle" userId="2aecc5db-e215-47aa-9eb4-82d4e2a56303" providerId="ADAL" clId="{47FC2395-7C73-44D4-90E5-79D99F79B7EA}" dt="2025-10-27T20:06:14.971" v="1"/>
        <pc:sldMkLst>
          <pc:docMk/>
          <pc:sldMk cId="0" sldId="570"/>
        </pc:sldMkLst>
      </pc:sldChg>
      <pc:sldChg chg="modNotesTx">
        <pc:chgData name="Allison Weckerle" userId="2aecc5db-e215-47aa-9eb4-82d4e2a56303" providerId="ADAL" clId="{47FC2395-7C73-44D4-90E5-79D99F79B7EA}" dt="2025-10-27T20:09:57.350" v="47" actId="20577"/>
        <pc:sldMkLst>
          <pc:docMk/>
          <pc:sldMk cId="3442539847" sldId="1616"/>
        </pc:sldMkLst>
      </pc:sldChg>
      <pc:sldChg chg="modNotesTx">
        <pc:chgData name="Allison Weckerle" userId="2aecc5db-e215-47aa-9eb4-82d4e2a56303" providerId="ADAL" clId="{47FC2395-7C73-44D4-90E5-79D99F79B7EA}" dt="2025-10-27T20:14:47.047" v="58" actId="20577"/>
        <pc:sldMkLst>
          <pc:docMk/>
          <pc:sldMk cId="1456296116" sldId="2044"/>
        </pc:sldMkLst>
      </pc:sldChg>
      <pc:sldChg chg="addSp modSp mod modClrScheme chgLayout">
        <pc:chgData name="Allison Weckerle" userId="2aecc5db-e215-47aa-9eb4-82d4e2a56303" providerId="ADAL" clId="{47FC2395-7C73-44D4-90E5-79D99F79B7EA}" dt="2025-10-27T20:08:37.340" v="45" actId="255"/>
        <pc:sldMkLst>
          <pc:docMk/>
          <pc:sldMk cId="0" sldId="1747256508"/>
        </pc:sldMkLst>
        <pc:spChg chg="add mod ord">
          <ac:chgData name="Allison Weckerle" userId="2aecc5db-e215-47aa-9eb4-82d4e2a56303" providerId="ADAL" clId="{47FC2395-7C73-44D4-90E5-79D99F79B7EA}" dt="2025-10-27T20:07:41.357" v="32" actId="255"/>
          <ac:spMkLst>
            <pc:docMk/>
            <pc:sldMk cId="0" sldId="1747256508"/>
            <ac:spMk id="2" creationId="{9DF03CFC-0613-703D-1590-D840FD4CE9BF}"/>
          </ac:spMkLst>
        </pc:spChg>
        <pc:spChg chg="mod ord">
          <ac:chgData name="Allison Weckerle" userId="2aecc5db-e215-47aa-9eb4-82d4e2a56303" providerId="ADAL" clId="{47FC2395-7C73-44D4-90E5-79D99F79B7EA}" dt="2025-10-27T20:07:47.619" v="34" actId="255"/>
          <ac:spMkLst>
            <pc:docMk/>
            <pc:sldMk cId="0" sldId="1747256508"/>
            <ac:spMk id="3" creationId="{AF725906-D3CD-49F2-BB7C-4FD9F3F4A28E}"/>
          </ac:spMkLst>
        </pc:spChg>
        <pc:spChg chg="add mod">
          <ac:chgData name="Allison Weckerle" userId="2aecc5db-e215-47aa-9eb4-82d4e2a56303" providerId="ADAL" clId="{47FC2395-7C73-44D4-90E5-79D99F79B7EA}" dt="2025-10-27T20:08:37.340" v="45" actId="255"/>
          <ac:spMkLst>
            <pc:docMk/>
            <pc:sldMk cId="0" sldId="1747256508"/>
            <ac:spMk id="4" creationId="{DCC71B7C-B2A9-2AA8-69C6-AB54F80E3A2E}"/>
          </ac:spMkLst>
        </pc:spChg>
        <pc:spChg chg="mod ord">
          <ac:chgData name="Allison Weckerle" userId="2aecc5db-e215-47aa-9eb4-82d4e2a56303" providerId="ADAL" clId="{47FC2395-7C73-44D4-90E5-79D99F79B7EA}" dt="2025-10-27T20:06:51.162" v="18" actId="700"/>
          <ac:spMkLst>
            <pc:docMk/>
            <pc:sldMk cId="0" sldId="1747256508"/>
            <ac:spMk id="38914" creationId="{658DFBB6-CC88-48B6-9C93-D0B82C392AEF}"/>
          </ac:spMkLst>
        </pc:spChg>
      </pc:sldChg>
      <pc:sldChg chg="modNotesTx">
        <pc:chgData name="Allison Weckerle" userId="2aecc5db-e215-47aa-9eb4-82d4e2a56303" providerId="ADAL" clId="{47FC2395-7C73-44D4-90E5-79D99F79B7EA}" dt="2025-10-27T20:10:30.545" v="50" actId="20577"/>
        <pc:sldMkLst>
          <pc:docMk/>
          <pc:sldMk cId="3545961220" sldId="2147483087"/>
        </pc:sldMkLst>
      </pc:sldChg>
      <pc:sldChg chg="modNotesTx">
        <pc:chgData name="Allison Weckerle" userId="2aecc5db-e215-47aa-9eb4-82d4e2a56303" providerId="ADAL" clId="{47FC2395-7C73-44D4-90E5-79D99F79B7EA}" dt="2025-10-27T20:12:38.396" v="51" actId="20577"/>
        <pc:sldMkLst>
          <pc:docMk/>
          <pc:sldMk cId="1288802430" sldId="2147483125"/>
        </pc:sldMkLst>
      </pc:sldChg>
      <pc:sldChg chg="del">
        <pc:chgData name="Allison Weckerle" userId="2aecc5db-e215-47aa-9eb4-82d4e2a56303" providerId="ADAL" clId="{47FC2395-7C73-44D4-90E5-79D99F79B7EA}" dt="2025-10-27T20:09:00.663" v="46" actId="2696"/>
        <pc:sldMkLst>
          <pc:docMk/>
          <pc:sldMk cId="700697987" sldId="2147483145"/>
        </pc:sldMkLst>
      </pc:sldChg>
      <pc:sldChg chg="modSp mod">
        <pc:chgData name="Allison Weckerle" userId="2aecc5db-e215-47aa-9eb4-82d4e2a56303" providerId="ADAL" clId="{47FC2395-7C73-44D4-90E5-79D99F79B7EA}" dt="2025-10-27T20:13:43.582" v="52" actId="20577"/>
        <pc:sldMkLst>
          <pc:docMk/>
          <pc:sldMk cId="3633042322" sldId="2147483161"/>
        </pc:sldMkLst>
        <pc:spChg chg="mod">
          <ac:chgData name="Allison Weckerle" userId="2aecc5db-e215-47aa-9eb4-82d4e2a56303" providerId="ADAL" clId="{47FC2395-7C73-44D4-90E5-79D99F79B7EA}" dt="2025-10-27T20:13:43.582" v="52" actId="20577"/>
          <ac:spMkLst>
            <pc:docMk/>
            <pc:sldMk cId="3633042322" sldId="2147483161"/>
            <ac:spMk id="3" creationId="{B702B395-2FC8-71F4-0632-9088D37FEC16}"/>
          </ac:spMkLst>
        </pc:spChg>
      </pc:sldChg>
      <pc:sldChg chg="modSp mod">
        <pc:chgData name="Allison Weckerle" userId="2aecc5db-e215-47aa-9eb4-82d4e2a56303" providerId="ADAL" clId="{47FC2395-7C73-44D4-90E5-79D99F79B7EA}" dt="2025-10-27T20:13:50.519" v="53" actId="20577"/>
        <pc:sldMkLst>
          <pc:docMk/>
          <pc:sldMk cId="3155721941" sldId="2147483162"/>
        </pc:sldMkLst>
        <pc:spChg chg="mod">
          <ac:chgData name="Allison Weckerle" userId="2aecc5db-e215-47aa-9eb4-82d4e2a56303" providerId="ADAL" clId="{47FC2395-7C73-44D4-90E5-79D99F79B7EA}" dt="2025-10-27T20:13:50.519" v="53" actId="20577"/>
          <ac:spMkLst>
            <pc:docMk/>
            <pc:sldMk cId="3155721941" sldId="2147483162"/>
            <ac:spMk id="3" creationId="{C176DD3C-45F2-D5CE-6C56-228DC914F675}"/>
          </ac:spMkLst>
        </pc:spChg>
      </pc:sldChg>
      <pc:sldChg chg="modNotesTx">
        <pc:chgData name="Allison Weckerle" userId="2aecc5db-e215-47aa-9eb4-82d4e2a56303" providerId="ADAL" clId="{47FC2395-7C73-44D4-90E5-79D99F79B7EA}" dt="2025-10-27T20:25:54.023" v="112" actId="20577"/>
        <pc:sldMkLst>
          <pc:docMk/>
          <pc:sldMk cId="2477242942" sldId="2147483168"/>
        </pc:sldMkLst>
      </pc:sldChg>
      <pc:sldChg chg="modCm">
        <pc:chgData name="Allison Weckerle" userId="2aecc5db-e215-47aa-9eb4-82d4e2a56303" providerId="ADAL" clId="{47FC2395-7C73-44D4-90E5-79D99F79B7EA}" dt="2025-10-27T20:05:56.997" v="0"/>
        <pc:sldMkLst>
          <pc:docMk/>
          <pc:sldMk cId="0" sldId="2147483185"/>
        </pc:sldMkLst>
      </pc:sldChg>
    </pc:docChg>
  </pc:docChgLst>
  <pc:docChgLst>
    <pc:chgData name="Jennifer Eimers" userId="e496f3f7-6a48-4339-9b0c-9f426a43f948" providerId="ADAL" clId="{EA77C4EE-4DBD-4AED-BD7D-063333E8A9EF}"/>
    <pc:docChg chg="modSld">
      <pc:chgData name="Jennifer Eimers" userId="e496f3f7-6a48-4339-9b0c-9f426a43f948" providerId="ADAL" clId="{EA77C4EE-4DBD-4AED-BD7D-063333E8A9EF}" dt="2025-10-28T17:41:37.637" v="27" actId="1036"/>
      <pc:docMkLst>
        <pc:docMk/>
      </pc:docMkLst>
      <pc:sldChg chg="modSp mod">
        <pc:chgData name="Jennifer Eimers" userId="e496f3f7-6a48-4339-9b0c-9f426a43f948" providerId="ADAL" clId="{EA77C4EE-4DBD-4AED-BD7D-063333E8A9EF}" dt="2025-10-28T17:40:53.046" v="3" actId="255"/>
        <pc:sldMkLst>
          <pc:docMk/>
          <pc:sldMk cId="0" sldId="1747256508"/>
        </pc:sldMkLst>
        <pc:spChg chg="mod">
          <ac:chgData name="Jennifer Eimers" userId="e496f3f7-6a48-4339-9b0c-9f426a43f948" providerId="ADAL" clId="{EA77C4EE-4DBD-4AED-BD7D-063333E8A9EF}" dt="2025-10-28T17:40:38.452" v="1" actId="404"/>
          <ac:spMkLst>
            <pc:docMk/>
            <pc:sldMk cId="0" sldId="1747256508"/>
            <ac:spMk id="2" creationId="{9DF03CFC-0613-703D-1590-D840FD4CE9BF}"/>
          </ac:spMkLst>
        </pc:spChg>
        <pc:spChg chg="mod">
          <ac:chgData name="Jennifer Eimers" userId="e496f3f7-6a48-4339-9b0c-9f426a43f948" providerId="ADAL" clId="{EA77C4EE-4DBD-4AED-BD7D-063333E8A9EF}" dt="2025-10-28T17:40:41.036" v="2" actId="14100"/>
          <ac:spMkLst>
            <pc:docMk/>
            <pc:sldMk cId="0" sldId="1747256508"/>
            <ac:spMk id="3" creationId="{AF725906-D3CD-49F2-BB7C-4FD9F3F4A28E}"/>
          </ac:spMkLst>
        </pc:spChg>
        <pc:spChg chg="mod">
          <ac:chgData name="Jennifer Eimers" userId="e496f3f7-6a48-4339-9b0c-9f426a43f948" providerId="ADAL" clId="{EA77C4EE-4DBD-4AED-BD7D-063333E8A9EF}" dt="2025-10-28T17:40:53.046" v="3" actId="255"/>
          <ac:spMkLst>
            <pc:docMk/>
            <pc:sldMk cId="0" sldId="1747256508"/>
            <ac:spMk id="4" creationId="{DCC71B7C-B2A9-2AA8-69C6-AB54F80E3A2E}"/>
          </ac:spMkLst>
        </pc:spChg>
      </pc:sldChg>
      <pc:sldChg chg="modSp">
        <pc:chgData name="Jennifer Eimers" userId="e496f3f7-6a48-4339-9b0c-9f426a43f948" providerId="ADAL" clId="{EA77C4EE-4DBD-4AED-BD7D-063333E8A9EF}" dt="2025-10-28T17:40:59.396" v="4" actId="404"/>
        <pc:sldMkLst>
          <pc:docMk/>
          <pc:sldMk cId="2677185778" sldId="2076137075"/>
        </pc:sldMkLst>
        <pc:spChg chg="mod">
          <ac:chgData name="Jennifer Eimers" userId="e496f3f7-6a48-4339-9b0c-9f426a43f948" providerId="ADAL" clId="{EA77C4EE-4DBD-4AED-BD7D-063333E8A9EF}" dt="2025-10-28T17:40:59.396" v="4" actId="404"/>
          <ac:spMkLst>
            <pc:docMk/>
            <pc:sldMk cId="2677185778" sldId="2076137075"/>
            <ac:spMk id="6" creationId="{5E1FC2CD-7F6A-97BC-4686-034A136AF42F}"/>
          </ac:spMkLst>
        </pc:spChg>
      </pc:sldChg>
      <pc:sldChg chg="modSp">
        <pc:chgData name="Jennifer Eimers" userId="e496f3f7-6a48-4339-9b0c-9f426a43f948" providerId="ADAL" clId="{EA77C4EE-4DBD-4AED-BD7D-063333E8A9EF}" dt="2025-10-28T17:41:37.637" v="27" actId="1036"/>
        <pc:sldMkLst>
          <pc:docMk/>
          <pc:sldMk cId="2543985832" sldId="2147483200"/>
        </pc:sldMkLst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141" creationId="{9BF4F2AF-27D3-E9FE-69A9-6D72ADA4B50B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151" creationId="{6209ADDC-11A3-020B-4378-07584EE5D645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152" creationId="{BBEFC02D-32C2-BB08-1226-D6EFC3E03B1A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183" creationId="{09470FF4-4929-A773-BA3D-99281FE55152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187" creationId="{8A7A3B31-D3CA-F553-5DC6-03B510E1D4C2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197" creationId="{1190AE91-DC62-88B6-2BFA-31FC3B4C0F25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251" creationId="{3C361C9F-E2D9-5C9C-6AC0-B67316AA968A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254" creationId="{9FF90CCA-28BA-828C-3AF7-F587ABF8FF6F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282" creationId="{EC0CC00C-DD9D-255F-8941-51174BBF9C0D}"/>
          </ac:spMkLst>
        </pc:spChg>
        <pc:spChg chg="mod">
          <ac:chgData name="Jennifer Eimers" userId="e496f3f7-6a48-4339-9b0c-9f426a43f948" providerId="ADAL" clId="{EA77C4EE-4DBD-4AED-BD7D-063333E8A9EF}" dt="2025-10-28T17:41:37.637" v="27" actId="1036"/>
          <ac:spMkLst>
            <pc:docMk/>
            <pc:sldMk cId="2543985832" sldId="2147483200"/>
            <ac:spMk id="292" creationId="{55DD0598-7943-EE1F-BCD5-6C92481D2076}"/>
          </ac:spMkLst>
        </pc:spChg>
      </pc:sldChg>
    </pc:docChg>
  </pc:docChgLst>
  <pc:docChgLst>
    <pc:chgData name="Andrea Boecler" userId="28e82037-1239-4052-943b-ae184e0bc2af" providerId="ADAL" clId="{E1C8A21F-1D01-4273-A11E-0EAA925FA0B8}"/>
    <pc:docChg chg="custSel modSld">
      <pc:chgData name="Andrea Boecler" userId="28e82037-1239-4052-943b-ae184e0bc2af" providerId="ADAL" clId="{E1C8A21F-1D01-4273-A11E-0EAA925FA0B8}" dt="2025-10-28T18:02:50.206" v="38" actId="2"/>
      <pc:docMkLst>
        <pc:docMk/>
      </pc:docMkLst>
      <pc:sldChg chg="modNotes">
        <pc:chgData name="Andrea Boecler" userId="28e82037-1239-4052-943b-ae184e0bc2af" providerId="ADAL" clId="{E1C8A21F-1D01-4273-A11E-0EAA925FA0B8}" dt="2025-10-28T18:02:28.635" v="36" actId="478"/>
        <pc:sldMkLst>
          <pc:docMk/>
          <pc:sldMk cId="3483096366" sldId="270"/>
        </pc:sldMkLst>
      </pc:sldChg>
      <pc:sldChg chg="modNotes">
        <pc:chgData name="Andrea Boecler" userId="28e82037-1239-4052-943b-ae184e0bc2af" providerId="ADAL" clId="{E1C8A21F-1D01-4273-A11E-0EAA925FA0B8}" dt="2025-10-28T18:01:30.177" v="16" actId="478"/>
        <pc:sldMkLst>
          <pc:docMk/>
          <pc:sldMk cId="2227310159" sldId="561"/>
        </pc:sldMkLst>
      </pc:sldChg>
      <pc:sldChg chg="modNotes">
        <pc:chgData name="Andrea Boecler" userId="28e82037-1239-4052-943b-ae184e0bc2af" providerId="ADAL" clId="{E1C8A21F-1D01-4273-A11E-0EAA925FA0B8}" dt="2025-10-28T18:01:31.646" v="17" actId="478"/>
        <pc:sldMkLst>
          <pc:docMk/>
          <pc:sldMk cId="2850752595" sldId="568"/>
        </pc:sldMkLst>
      </pc:sldChg>
      <pc:sldChg chg="modNotes modNotesTx">
        <pc:chgData name="Andrea Boecler" userId="28e82037-1239-4052-943b-ae184e0bc2af" providerId="ADAL" clId="{E1C8A21F-1D01-4273-A11E-0EAA925FA0B8}" dt="2025-10-28T18:00:56.308" v="6" actId="207"/>
        <pc:sldMkLst>
          <pc:docMk/>
          <pc:sldMk cId="0" sldId="570"/>
        </pc:sldMkLst>
      </pc:sldChg>
      <pc:sldChg chg="modNotes">
        <pc:chgData name="Andrea Boecler" userId="28e82037-1239-4052-943b-ae184e0bc2af" providerId="ADAL" clId="{E1C8A21F-1D01-4273-A11E-0EAA925FA0B8}" dt="2025-10-28T18:02:30.050" v="37" actId="478"/>
        <pc:sldMkLst>
          <pc:docMk/>
          <pc:sldMk cId="1456296116" sldId="2044"/>
        </pc:sldMkLst>
      </pc:sldChg>
      <pc:sldChg chg="modNotes">
        <pc:chgData name="Andrea Boecler" userId="28e82037-1239-4052-943b-ae184e0bc2af" providerId="ADAL" clId="{E1C8A21F-1D01-4273-A11E-0EAA925FA0B8}" dt="2025-10-28T18:01:04.787" v="8" actId="478"/>
        <pc:sldMkLst>
          <pc:docMk/>
          <pc:sldMk cId="0" sldId="1747256508"/>
        </pc:sldMkLst>
      </pc:sldChg>
      <pc:sldChg chg="modNotes">
        <pc:chgData name="Andrea Boecler" userId="28e82037-1239-4052-943b-ae184e0bc2af" providerId="ADAL" clId="{E1C8A21F-1D01-4273-A11E-0EAA925FA0B8}" dt="2025-10-28T18:01:39.529" v="20" actId="478"/>
        <pc:sldMkLst>
          <pc:docMk/>
          <pc:sldMk cId="2667453770" sldId="1747256754"/>
        </pc:sldMkLst>
      </pc:sldChg>
      <pc:sldChg chg="modNotes">
        <pc:chgData name="Andrea Boecler" userId="28e82037-1239-4052-943b-ae184e0bc2af" providerId="ADAL" clId="{E1C8A21F-1D01-4273-A11E-0EAA925FA0B8}" dt="2025-10-28T18:01:03.392" v="7" actId="478"/>
        <pc:sldMkLst>
          <pc:docMk/>
          <pc:sldMk cId="2677185778" sldId="2076137075"/>
        </pc:sldMkLst>
      </pc:sldChg>
      <pc:sldChg chg="modNotes">
        <pc:chgData name="Andrea Boecler" userId="28e82037-1239-4052-943b-ae184e0bc2af" providerId="ADAL" clId="{E1C8A21F-1D01-4273-A11E-0EAA925FA0B8}" dt="2025-10-28T18:01:37.713" v="19" actId="478"/>
        <pc:sldMkLst>
          <pc:docMk/>
          <pc:sldMk cId="0" sldId="2147475468"/>
        </pc:sldMkLst>
      </pc:sldChg>
      <pc:sldChg chg="modNotes">
        <pc:chgData name="Andrea Boecler" userId="28e82037-1239-4052-943b-ae184e0bc2af" providerId="ADAL" clId="{E1C8A21F-1D01-4273-A11E-0EAA925FA0B8}" dt="2025-10-28T18:01:44.034" v="22" actId="478"/>
        <pc:sldMkLst>
          <pc:docMk/>
          <pc:sldMk cId="295045066" sldId="2147480142"/>
        </pc:sldMkLst>
      </pc:sldChg>
      <pc:sldChg chg="modNotes">
        <pc:chgData name="Andrea Boecler" userId="28e82037-1239-4052-943b-ae184e0bc2af" providerId="ADAL" clId="{E1C8A21F-1D01-4273-A11E-0EAA925FA0B8}" dt="2025-10-28T18:01:56.312" v="26" actId="478"/>
        <pc:sldMkLst>
          <pc:docMk/>
          <pc:sldMk cId="2100587648" sldId="2147483084"/>
        </pc:sldMkLst>
      </pc:sldChg>
      <pc:sldChg chg="modNotes">
        <pc:chgData name="Andrea Boecler" userId="28e82037-1239-4052-943b-ae184e0bc2af" providerId="ADAL" clId="{E1C8A21F-1D01-4273-A11E-0EAA925FA0B8}" dt="2025-10-28T18:01:22.767" v="14" actId="478"/>
        <pc:sldMkLst>
          <pc:docMk/>
          <pc:sldMk cId="3545961220" sldId="2147483087"/>
        </pc:sldMkLst>
      </pc:sldChg>
      <pc:sldChg chg="modNotes">
        <pc:chgData name="Andrea Boecler" userId="28e82037-1239-4052-943b-ae184e0bc2af" providerId="ADAL" clId="{E1C8A21F-1D01-4273-A11E-0EAA925FA0B8}" dt="2025-10-28T18:01:45.777" v="23" actId="478"/>
        <pc:sldMkLst>
          <pc:docMk/>
          <pc:sldMk cId="713765664" sldId="2147483091"/>
        </pc:sldMkLst>
      </pc:sldChg>
      <pc:sldChg chg="modNotes">
        <pc:chgData name="Andrea Boecler" userId="28e82037-1239-4052-943b-ae184e0bc2af" providerId="ADAL" clId="{E1C8A21F-1D01-4273-A11E-0EAA925FA0B8}" dt="2025-10-28T18:02:04.521" v="28" actId="478"/>
        <pc:sldMkLst>
          <pc:docMk/>
          <pc:sldMk cId="1288802430" sldId="2147483125"/>
        </pc:sldMkLst>
      </pc:sldChg>
      <pc:sldChg chg="modNotes">
        <pc:chgData name="Andrea Boecler" userId="28e82037-1239-4052-943b-ae184e0bc2af" providerId="ADAL" clId="{E1C8A21F-1D01-4273-A11E-0EAA925FA0B8}" dt="2025-10-28T18:01:27.375" v="15" actId="478"/>
        <pc:sldMkLst>
          <pc:docMk/>
          <pc:sldMk cId="1430747299" sldId="2147483135"/>
        </pc:sldMkLst>
      </pc:sldChg>
      <pc:sldChg chg="modNotes">
        <pc:chgData name="Andrea Boecler" userId="28e82037-1239-4052-943b-ae184e0bc2af" providerId="ADAL" clId="{E1C8A21F-1D01-4273-A11E-0EAA925FA0B8}" dt="2025-10-28T18:01:11.546" v="10" actId="478"/>
        <pc:sldMkLst>
          <pc:docMk/>
          <pc:sldMk cId="1944047485" sldId="2147483149"/>
        </pc:sldMkLst>
      </pc:sldChg>
      <pc:sldChg chg="modNotes">
        <pc:chgData name="Andrea Boecler" userId="28e82037-1239-4052-943b-ae184e0bc2af" providerId="ADAL" clId="{E1C8A21F-1D01-4273-A11E-0EAA925FA0B8}" dt="2025-10-28T18:01:13.450" v="11" actId="478"/>
        <pc:sldMkLst>
          <pc:docMk/>
          <pc:sldMk cId="1520864445" sldId="2147483153"/>
        </pc:sldMkLst>
      </pc:sldChg>
      <pc:sldChg chg="modNotes">
        <pc:chgData name="Andrea Boecler" userId="28e82037-1239-4052-943b-ae184e0bc2af" providerId="ADAL" clId="{E1C8A21F-1D01-4273-A11E-0EAA925FA0B8}" dt="2025-10-28T18:01:18.355" v="13" actId="478"/>
        <pc:sldMkLst>
          <pc:docMk/>
          <pc:sldMk cId="4144811280" sldId="2147483154"/>
        </pc:sldMkLst>
      </pc:sldChg>
      <pc:sldChg chg="modNotes">
        <pc:chgData name="Andrea Boecler" userId="28e82037-1239-4052-943b-ae184e0bc2af" providerId="ADAL" clId="{E1C8A21F-1D01-4273-A11E-0EAA925FA0B8}" dt="2025-10-28T18:02:10.914" v="30" actId="478"/>
        <pc:sldMkLst>
          <pc:docMk/>
          <pc:sldMk cId="1438404317" sldId="2147483163"/>
        </pc:sldMkLst>
      </pc:sldChg>
      <pc:sldChg chg="modNotes">
        <pc:chgData name="Andrea Boecler" userId="28e82037-1239-4052-943b-ae184e0bc2af" providerId="ADAL" clId="{E1C8A21F-1D01-4273-A11E-0EAA925FA0B8}" dt="2025-10-28T18:02:12.641" v="31" actId="478"/>
        <pc:sldMkLst>
          <pc:docMk/>
          <pc:sldMk cId="1041535053" sldId="2147483164"/>
        </pc:sldMkLst>
      </pc:sldChg>
      <pc:sldChg chg="modNotes">
        <pc:chgData name="Andrea Boecler" userId="28e82037-1239-4052-943b-ae184e0bc2af" providerId="ADAL" clId="{E1C8A21F-1D01-4273-A11E-0EAA925FA0B8}" dt="2025-10-28T18:02:15.710" v="32" actId="478"/>
        <pc:sldMkLst>
          <pc:docMk/>
          <pc:sldMk cId="1818914281" sldId="2147483166"/>
        </pc:sldMkLst>
      </pc:sldChg>
      <pc:sldChg chg="modNotes">
        <pc:chgData name="Andrea Boecler" userId="28e82037-1239-4052-943b-ae184e0bc2af" providerId="ADAL" clId="{E1C8A21F-1D01-4273-A11E-0EAA925FA0B8}" dt="2025-10-28T18:02:18.448" v="33" actId="478"/>
        <pc:sldMkLst>
          <pc:docMk/>
          <pc:sldMk cId="2477242942" sldId="2147483168"/>
        </pc:sldMkLst>
      </pc:sldChg>
      <pc:sldChg chg="modNotes">
        <pc:chgData name="Andrea Boecler" userId="28e82037-1239-4052-943b-ae184e0bc2af" providerId="ADAL" clId="{E1C8A21F-1D01-4273-A11E-0EAA925FA0B8}" dt="2025-10-28T18:02:20.651" v="34" actId="478"/>
        <pc:sldMkLst>
          <pc:docMk/>
          <pc:sldMk cId="3419858282" sldId="2147483171"/>
        </pc:sldMkLst>
      </pc:sldChg>
      <pc:sldChg chg="modNotes">
        <pc:chgData name="Andrea Boecler" userId="28e82037-1239-4052-943b-ae184e0bc2af" providerId="ADAL" clId="{E1C8A21F-1D01-4273-A11E-0EAA925FA0B8}" dt="2025-10-28T18:02:22.270" v="35" actId="478"/>
        <pc:sldMkLst>
          <pc:docMk/>
          <pc:sldMk cId="1077376318" sldId="2147483172"/>
        </pc:sldMkLst>
      </pc:sldChg>
      <pc:sldChg chg="modNotes">
        <pc:chgData name="Andrea Boecler" userId="28e82037-1239-4052-943b-ae184e0bc2af" providerId="ADAL" clId="{E1C8A21F-1D01-4273-A11E-0EAA925FA0B8}" dt="2025-10-28T18:02:07.230" v="29" actId="478"/>
        <pc:sldMkLst>
          <pc:docMk/>
          <pc:sldMk cId="3586351345" sldId="2147483184"/>
        </pc:sldMkLst>
      </pc:sldChg>
      <pc:sldChg chg="modNotes">
        <pc:chgData name="Andrea Boecler" userId="28e82037-1239-4052-943b-ae184e0bc2af" providerId="ADAL" clId="{E1C8A21F-1D01-4273-A11E-0EAA925FA0B8}" dt="2025-10-28T18:01:09.456" v="9" actId="478"/>
        <pc:sldMkLst>
          <pc:docMk/>
          <pc:sldMk cId="373730112" sldId="2147483186"/>
        </pc:sldMkLst>
      </pc:sldChg>
      <pc:sldChg chg="modNotes">
        <pc:chgData name="Andrea Boecler" userId="28e82037-1239-4052-943b-ae184e0bc2af" providerId="ADAL" clId="{E1C8A21F-1D01-4273-A11E-0EAA925FA0B8}" dt="2025-10-28T18:01:34.658" v="18" actId="478"/>
        <pc:sldMkLst>
          <pc:docMk/>
          <pc:sldMk cId="3996099866" sldId="2147483188"/>
        </pc:sldMkLst>
      </pc:sldChg>
      <pc:sldChg chg="modNotes">
        <pc:chgData name="Andrea Boecler" userId="28e82037-1239-4052-943b-ae184e0bc2af" providerId="ADAL" clId="{E1C8A21F-1D01-4273-A11E-0EAA925FA0B8}" dt="2025-10-28T18:01:41.121" v="21" actId="478"/>
        <pc:sldMkLst>
          <pc:docMk/>
          <pc:sldMk cId="0" sldId="2147483190"/>
        </pc:sldMkLst>
      </pc:sldChg>
      <pc:sldChg chg="modNotes">
        <pc:chgData name="Andrea Boecler" userId="28e82037-1239-4052-943b-ae184e0bc2af" providerId="ADAL" clId="{E1C8A21F-1D01-4273-A11E-0EAA925FA0B8}" dt="2025-10-28T18:01:49.788" v="24" actId="478"/>
        <pc:sldMkLst>
          <pc:docMk/>
          <pc:sldMk cId="4278995732" sldId="2147483192"/>
        </pc:sldMkLst>
      </pc:sldChg>
      <pc:sldChg chg="modNotes">
        <pc:chgData name="Andrea Boecler" userId="28e82037-1239-4052-943b-ae184e0bc2af" providerId="ADAL" clId="{E1C8A21F-1D01-4273-A11E-0EAA925FA0B8}" dt="2025-10-28T18:02:01.220" v="27" actId="478"/>
        <pc:sldMkLst>
          <pc:docMk/>
          <pc:sldMk cId="3311572892" sldId="2147483195"/>
        </pc:sldMkLst>
      </pc:sldChg>
      <pc:sldChg chg="modSp mod">
        <pc:chgData name="Andrea Boecler" userId="28e82037-1239-4052-943b-ae184e0bc2af" providerId="ADAL" clId="{E1C8A21F-1D01-4273-A11E-0EAA925FA0B8}" dt="2025-10-28T18:02:50.206" v="38" actId="2"/>
        <pc:sldMkLst>
          <pc:docMk/>
          <pc:sldMk cId="1280754536" sldId="2147483201"/>
        </pc:sldMkLst>
        <pc:spChg chg="mod">
          <ac:chgData name="Andrea Boecler" userId="28e82037-1239-4052-943b-ae184e0bc2af" providerId="ADAL" clId="{E1C8A21F-1D01-4273-A11E-0EAA925FA0B8}" dt="2025-10-28T18:02:50.206" v="38" actId="2"/>
          <ac:spMkLst>
            <pc:docMk/>
            <pc:sldMk cId="1280754536" sldId="2147483201"/>
            <ac:spMk id="23" creationId="{14178316-3705-7229-D309-85E4D9AB7A29}"/>
          </ac:spMkLst>
        </pc:spChg>
      </pc:sldChg>
      <pc:sldChg chg="modNotes">
        <pc:chgData name="Andrea Boecler" userId="28e82037-1239-4052-943b-ae184e0bc2af" providerId="ADAL" clId="{E1C8A21F-1D01-4273-A11E-0EAA925FA0B8}" dt="2025-10-28T18:01:53.181" v="25" actId="478"/>
        <pc:sldMkLst>
          <pc:docMk/>
          <pc:sldMk cId="1556070920" sldId="2147483202"/>
        </pc:sldMkLst>
      </pc:sldChg>
    </pc:docChg>
  </pc:docChgLst>
  <pc:docChgLst>
    <pc:chgData name="Dussadee Royal" userId="51beead8-6fa0-4b98-aeba-37044af35e17" providerId="ADAL" clId="{65916674-3692-4E99-8AA4-5D02AA7E45A0}"/>
    <pc:docChg chg="custSel modSld modMainMaster">
      <pc:chgData name="Dussadee Royal" userId="51beead8-6fa0-4b98-aeba-37044af35e17" providerId="ADAL" clId="{65916674-3692-4E99-8AA4-5D02AA7E45A0}" dt="2025-10-28T15:35:52.748" v="27" actId="207"/>
      <pc:docMkLst>
        <pc:docMk/>
      </pc:docMkLst>
      <pc:sldChg chg="modSp mod">
        <pc:chgData name="Dussadee Royal" userId="51beead8-6fa0-4b98-aeba-37044af35e17" providerId="ADAL" clId="{65916674-3692-4E99-8AA4-5D02AA7E45A0}" dt="2025-10-28T15:35:52.748" v="27" actId="207"/>
        <pc:sldMkLst>
          <pc:docMk/>
          <pc:sldMk cId="713765664" sldId="2147483091"/>
        </pc:sldMkLst>
        <pc:spChg chg="mod">
          <ac:chgData name="Dussadee Royal" userId="51beead8-6fa0-4b98-aeba-37044af35e17" providerId="ADAL" clId="{65916674-3692-4E99-8AA4-5D02AA7E45A0}" dt="2025-10-28T15:35:36.886" v="26" actId="207"/>
          <ac:spMkLst>
            <pc:docMk/>
            <pc:sldMk cId="713765664" sldId="2147483091"/>
            <ac:spMk id="415" creationId="{CFD880A6-74AF-7B48-0431-2E1BA1DE0980}"/>
          </ac:spMkLst>
        </pc:spChg>
        <pc:spChg chg="mod">
          <ac:chgData name="Dussadee Royal" userId="51beead8-6fa0-4b98-aeba-37044af35e17" providerId="ADAL" clId="{65916674-3692-4E99-8AA4-5D02AA7E45A0}" dt="2025-10-28T15:35:36.886" v="26" actId="207"/>
          <ac:spMkLst>
            <pc:docMk/>
            <pc:sldMk cId="713765664" sldId="2147483091"/>
            <ac:spMk id="417" creationId="{C1299325-E182-6624-B32F-74406A2A41C8}"/>
          </ac:spMkLst>
        </pc:spChg>
        <pc:spChg chg="mod">
          <ac:chgData name="Dussadee Royal" userId="51beead8-6fa0-4b98-aeba-37044af35e17" providerId="ADAL" clId="{65916674-3692-4E99-8AA4-5D02AA7E45A0}" dt="2025-10-28T15:35:36.886" v="26" actId="207"/>
          <ac:spMkLst>
            <pc:docMk/>
            <pc:sldMk cId="713765664" sldId="2147483091"/>
            <ac:spMk id="420" creationId="{FDD566A7-F91B-FBF3-F804-C1C24D98E5AB}"/>
          </ac:spMkLst>
        </pc:spChg>
        <pc:spChg chg="mod">
          <ac:chgData name="Dussadee Royal" userId="51beead8-6fa0-4b98-aeba-37044af35e17" providerId="ADAL" clId="{65916674-3692-4E99-8AA4-5D02AA7E45A0}" dt="2025-10-28T15:35:36.886" v="26" actId="207"/>
          <ac:spMkLst>
            <pc:docMk/>
            <pc:sldMk cId="713765664" sldId="2147483091"/>
            <ac:spMk id="423" creationId="{45C19C44-8BE6-3D20-D3E8-0BD6B29512BD}"/>
          </ac:spMkLst>
        </pc:spChg>
        <pc:graphicFrameChg chg="modGraphic">
          <ac:chgData name="Dussadee Royal" userId="51beead8-6fa0-4b98-aeba-37044af35e17" providerId="ADAL" clId="{65916674-3692-4E99-8AA4-5D02AA7E45A0}" dt="2025-10-28T15:35:52.748" v="27" actId="207"/>
          <ac:graphicFrameMkLst>
            <pc:docMk/>
            <pc:sldMk cId="713765664" sldId="2147483091"/>
            <ac:graphicFrameMk id="390" creationId="{E57E4EE9-41DD-3EB1-AE2B-A77CC84EB82D}"/>
          </ac:graphicFrameMkLst>
        </pc:graphicFrameChg>
      </pc:sldChg>
      <pc:sldChg chg="modSp">
        <pc:chgData name="Dussadee Royal" userId="51beead8-6fa0-4b98-aeba-37044af35e17" providerId="ADAL" clId="{65916674-3692-4E99-8AA4-5D02AA7E45A0}" dt="2025-10-28T15:34:42.025" v="17" actId="1038"/>
        <pc:sldMkLst>
          <pc:docMk/>
          <pc:sldMk cId="4144811280" sldId="2147483154"/>
        </pc:sldMkLst>
        <pc:spChg chg="mod">
          <ac:chgData name="Dussadee Royal" userId="51beead8-6fa0-4b98-aeba-37044af35e17" providerId="ADAL" clId="{65916674-3692-4E99-8AA4-5D02AA7E45A0}" dt="2025-10-28T15:34:42.025" v="17" actId="1038"/>
          <ac:spMkLst>
            <pc:docMk/>
            <pc:sldMk cId="4144811280" sldId="2147483154"/>
            <ac:spMk id="10" creationId="{2803DA1C-6F0E-435C-6C04-0189B2CFBAD7}"/>
          </ac:spMkLst>
        </pc:spChg>
        <pc:spChg chg="mod">
          <ac:chgData name="Dussadee Royal" userId="51beead8-6fa0-4b98-aeba-37044af35e17" providerId="ADAL" clId="{65916674-3692-4E99-8AA4-5D02AA7E45A0}" dt="2025-10-28T15:34:42.025" v="17" actId="1038"/>
          <ac:spMkLst>
            <pc:docMk/>
            <pc:sldMk cId="4144811280" sldId="2147483154"/>
            <ac:spMk id="11" creationId="{CC43B70A-C583-52E7-D562-A37DB312E649}"/>
          </ac:spMkLst>
        </pc:spChg>
        <pc:spChg chg="mod">
          <ac:chgData name="Dussadee Royal" userId="51beead8-6fa0-4b98-aeba-37044af35e17" providerId="ADAL" clId="{65916674-3692-4E99-8AA4-5D02AA7E45A0}" dt="2025-10-28T15:34:42.025" v="17" actId="1038"/>
          <ac:spMkLst>
            <pc:docMk/>
            <pc:sldMk cId="4144811280" sldId="2147483154"/>
            <ac:spMk id="13" creationId="{092225B9-12B0-9E55-36EE-5AA62A5B5D4D}"/>
          </ac:spMkLst>
        </pc:spChg>
        <pc:spChg chg="mod">
          <ac:chgData name="Dussadee Royal" userId="51beead8-6fa0-4b98-aeba-37044af35e17" providerId="ADAL" clId="{65916674-3692-4E99-8AA4-5D02AA7E45A0}" dt="2025-10-28T15:34:42.025" v="17" actId="1038"/>
          <ac:spMkLst>
            <pc:docMk/>
            <pc:sldMk cId="4144811280" sldId="2147483154"/>
            <ac:spMk id="14" creationId="{428AD90B-DC05-099F-75E2-78B7677911A5}"/>
          </ac:spMkLst>
        </pc:spChg>
        <pc:spChg chg="mod">
          <ac:chgData name="Dussadee Royal" userId="51beead8-6fa0-4b98-aeba-37044af35e17" providerId="ADAL" clId="{65916674-3692-4E99-8AA4-5D02AA7E45A0}" dt="2025-10-28T15:34:42.025" v="17" actId="1038"/>
          <ac:spMkLst>
            <pc:docMk/>
            <pc:sldMk cId="4144811280" sldId="2147483154"/>
            <ac:spMk id="15" creationId="{482541CB-2C3B-6E4A-550E-7B8F0E6E11E4}"/>
          </ac:spMkLst>
        </pc:spChg>
        <pc:spChg chg="mod">
          <ac:chgData name="Dussadee Royal" userId="51beead8-6fa0-4b98-aeba-37044af35e17" providerId="ADAL" clId="{65916674-3692-4E99-8AA4-5D02AA7E45A0}" dt="2025-10-28T15:34:42.025" v="17" actId="1038"/>
          <ac:spMkLst>
            <pc:docMk/>
            <pc:sldMk cId="4144811280" sldId="2147483154"/>
            <ac:spMk id="16" creationId="{3713C5C3-0D2E-B683-8615-7FF575284AE9}"/>
          </ac:spMkLst>
        </pc:spChg>
      </pc:sldChg>
      <pc:sldChg chg="modSp">
        <pc:chgData name="Dussadee Royal" userId="51beead8-6fa0-4b98-aeba-37044af35e17" providerId="ADAL" clId="{65916674-3692-4E99-8AA4-5D02AA7E45A0}" dt="2025-10-28T15:33:42.684" v="4" actId="1038"/>
        <pc:sldMkLst>
          <pc:docMk/>
          <pc:sldMk cId="0" sldId="2147483185"/>
        </pc:sldMkLst>
        <pc:spChg chg="mod">
          <ac:chgData name="Dussadee Royal" userId="51beead8-6fa0-4b98-aeba-37044af35e17" providerId="ADAL" clId="{65916674-3692-4E99-8AA4-5D02AA7E45A0}" dt="2025-10-28T15:33:42.684" v="4" actId="1038"/>
          <ac:spMkLst>
            <pc:docMk/>
            <pc:sldMk cId="0" sldId="2147483185"/>
            <ac:spMk id="11" creationId="{6F2942A9-2700-4C01-9C93-C60869396B12}"/>
          </ac:spMkLst>
        </pc:spChg>
      </pc:sldChg>
      <pc:sldChg chg="modSp mod">
        <pc:chgData name="Dussadee Royal" userId="51beead8-6fa0-4b98-aeba-37044af35e17" providerId="ADAL" clId="{65916674-3692-4E99-8AA4-5D02AA7E45A0}" dt="2025-10-28T15:34:52.187" v="22" actId="1038"/>
        <pc:sldMkLst>
          <pc:docMk/>
          <pc:sldMk cId="1037866793" sldId="2147483198"/>
        </pc:sldMkLst>
        <pc:spChg chg="mod">
          <ac:chgData name="Dussadee Royal" userId="51beead8-6fa0-4b98-aeba-37044af35e17" providerId="ADAL" clId="{65916674-3692-4E99-8AA4-5D02AA7E45A0}" dt="2025-10-28T15:34:52.187" v="22" actId="1038"/>
          <ac:spMkLst>
            <pc:docMk/>
            <pc:sldMk cId="1037866793" sldId="2147483198"/>
            <ac:spMk id="8" creationId="{AF158112-A546-6E33-002C-B7FE32E74317}"/>
          </ac:spMkLst>
        </pc:spChg>
      </pc:sldChg>
      <pc:sldChg chg="modSp mod">
        <pc:chgData name="Dussadee Royal" userId="51beead8-6fa0-4b98-aeba-37044af35e17" providerId="ADAL" clId="{65916674-3692-4E99-8AA4-5D02AA7E45A0}" dt="2025-10-28T15:35:19.638" v="25" actId="1035"/>
        <pc:sldMkLst>
          <pc:docMk/>
          <pc:sldMk cId="2543985832" sldId="2147483200"/>
        </pc:sldMkLst>
        <pc:spChg chg="mod">
          <ac:chgData name="Dussadee Royal" userId="51beead8-6fa0-4b98-aeba-37044af35e17" providerId="ADAL" clId="{65916674-3692-4E99-8AA4-5D02AA7E45A0}" dt="2025-10-28T15:35:19.638" v="25" actId="1035"/>
          <ac:spMkLst>
            <pc:docMk/>
            <pc:sldMk cId="2543985832" sldId="2147483200"/>
            <ac:spMk id="6" creationId="{CF17352F-B488-84C0-83EF-4D8BCC771978}"/>
          </ac:spMkLst>
        </pc:spChg>
        <pc:spChg chg="mod">
          <ac:chgData name="Dussadee Royal" userId="51beead8-6fa0-4b98-aeba-37044af35e17" providerId="ADAL" clId="{65916674-3692-4E99-8AA4-5D02AA7E45A0}" dt="2025-10-28T15:35:15.930" v="23" actId="14100"/>
          <ac:spMkLst>
            <pc:docMk/>
            <pc:sldMk cId="2543985832" sldId="2147483200"/>
            <ac:spMk id="7" creationId="{EF580C2C-ABE5-C7B5-DD24-08BFCFF836A2}"/>
          </ac:spMkLst>
        </pc:spChg>
      </pc:sldChg>
      <pc:sldMasterChg chg="modSldLayout">
        <pc:chgData name="Dussadee Royal" userId="51beead8-6fa0-4b98-aeba-37044af35e17" providerId="ADAL" clId="{65916674-3692-4E99-8AA4-5D02AA7E45A0}" dt="2025-10-28T15:33:33.427" v="0" actId="478"/>
        <pc:sldMasterMkLst>
          <pc:docMk/>
          <pc:sldMasterMk cId="3568395012" sldId="2147484743"/>
        </pc:sldMasterMkLst>
        <pc:sldLayoutChg chg="delSp mod">
          <pc:chgData name="Dussadee Royal" userId="51beead8-6fa0-4b98-aeba-37044af35e17" providerId="ADAL" clId="{65916674-3692-4E99-8AA4-5D02AA7E45A0}" dt="2025-10-28T15:33:33.427" v="0" actId="478"/>
          <pc:sldLayoutMkLst>
            <pc:docMk/>
            <pc:sldMasterMk cId="3568395012" sldId="2147484743"/>
            <pc:sldLayoutMk cId="2951078215" sldId="2147484744"/>
          </pc:sldLayoutMkLst>
          <pc:picChg chg="del">
            <ac:chgData name="Dussadee Royal" userId="51beead8-6fa0-4b98-aeba-37044af35e17" providerId="ADAL" clId="{65916674-3692-4E99-8AA4-5D02AA7E45A0}" dt="2025-10-28T15:33:33.427" v="0" actId="478"/>
            <ac:picMkLst>
              <pc:docMk/>
              <pc:sldMasterMk cId="3568395012" sldId="2147484743"/>
              <pc:sldLayoutMk cId="2951078215" sldId="2147484744"/>
              <ac:picMk id="4" creationId="{A92EC486-9152-22F1-36DB-2FDF6BE1815E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294110168774272E-3"/>
          <c:y val="2.6738168068217653E-2"/>
          <c:w val="0.96695912761595126"/>
          <c:h val="0.95636625843788181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82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6E-43E8-A423-0B281000E5E7}"/>
              </c:ext>
            </c:extLst>
          </c:dPt>
          <c:dPt>
            <c:idx val="1"/>
            <c:bubble3D val="0"/>
            <c:spPr>
              <a:solidFill>
                <a:srgbClr val="01587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6E-43E8-A423-0B281000E5E7}"/>
              </c:ext>
            </c:extLst>
          </c:dPt>
          <c:dPt>
            <c:idx val="2"/>
            <c:bubble3D val="0"/>
            <c:spPr>
              <a:solidFill>
                <a:srgbClr val="E1471D"/>
              </a:solidFill>
              <a:ln w="19050">
                <a:solidFill>
                  <a:srgbClr val="E1471D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6E-43E8-A423-0B281000E5E7}"/>
              </c:ext>
            </c:extLst>
          </c:dPt>
          <c:dPt>
            <c:idx val="3"/>
            <c:bubble3D val="0"/>
            <c:spPr>
              <a:solidFill>
                <a:srgbClr val="E1471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26E-43E8-A423-0B281000E5E7}"/>
              </c:ext>
            </c:extLst>
          </c:dPt>
          <c:cat>
            <c:strRef>
              <c:f>Sheet1!$A$2:$A$4</c:f>
              <c:strCache>
                <c:ptCount val="3"/>
                <c:pt idx="0">
                  <c:v>Other EGFR Mutations</c:v>
                </c:pt>
                <c:pt idx="1">
                  <c:v>EGFR exon 21 L858R</c:v>
                </c:pt>
                <c:pt idx="2">
                  <c:v>EGFR exon 20(ins)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79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6E-43E8-A423-0B281000E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14"/>
        <c:secondPieSize val="156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11586136586702E-2"/>
          <c:y val="2.6738168068217653E-2"/>
          <c:w val="0.94637682772682663"/>
          <c:h val="0.934640033611023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1471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62-4B6C-B1D7-7422A7AEFDFD}"/>
              </c:ext>
            </c:extLst>
          </c:dPt>
          <c:dPt>
            <c:idx val="1"/>
            <c:bubble3D val="0"/>
            <c:spPr>
              <a:solidFill>
                <a:srgbClr val="01587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62-4B6C-B1D7-7422A7AEFDFD}"/>
              </c:ext>
            </c:extLst>
          </c:dPt>
          <c:dPt>
            <c:idx val="2"/>
            <c:bubble3D val="0"/>
            <c:spPr>
              <a:solidFill>
                <a:srgbClr val="0082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62-4B6C-B1D7-7422A7AEFDF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62-4B6C-B1D7-7422A7AEFDFD}"/>
              </c:ext>
            </c:extLst>
          </c:dPt>
          <c:cat>
            <c:strRef>
              <c:f>Sheet1!$A$2:$A$4</c:f>
              <c:strCache>
                <c:ptCount val="3"/>
                <c:pt idx="0">
                  <c:v>Other EGFR Mutations</c:v>
                </c:pt>
                <c:pt idx="1">
                  <c:v>EGFR exon 21 L858R</c:v>
                </c:pt>
                <c:pt idx="2">
                  <c:v>EGFR exon 20(ins)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79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062-4B6C-B1D7-7422A7AE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11586136586702E-2"/>
          <c:y val="2.6738168068217653E-2"/>
          <c:w val="0.94637682772682663"/>
          <c:h val="0.934640033611023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1471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3C-4AEA-B3A0-11BA5FEEE659}"/>
              </c:ext>
            </c:extLst>
          </c:dPt>
          <c:dPt>
            <c:idx val="1"/>
            <c:bubble3D val="0"/>
            <c:spPr>
              <a:solidFill>
                <a:srgbClr val="01587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3C-4AEA-B3A0-11BA5FEEE659}"/>
              </c:ext>
            </c:extLst>
          </c:dPt>
          <c:dPt>
            <c:idx val="2"/>
            <c:bubble3D val="0"/>
            <c:spPr>
              <a:solidFill>
                <a:srgbClr val="0082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3C-4AEA-B3A0-11BA5FEEE65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3C-4AEA-B3A0-11BA5FEEE659}"/>
              </c:ext>
            </c:extLst>
          </c:dPt>
          <c:cat>
            <c:strRef>
              <c:f>Sheet1!$A$2:$A$4</c:f>
              <c:strCache>
                <c:ptCount val="3"/>
                <c:pt idx="0">
                  <c:v>Other EGFR Mutations</c:v>
                </c:pt>
                <c:pt idx="1">
                  <c:v>EGFR exon 21 L858R</c:v>
                </c:pt>
                <c:pt idx="2">
                  <c:v>EGFR exon 20(ins)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79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3C-4AEA-B3A0-11BA5FEEE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8575"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PFS (mo)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FLAURA (1st Gen TKI)</c:v>
                </c:pt>
                <c:pt idx="1">
                  <c:v>FLAURA (Osimertinib)</c:v>
                </c:pt>
                <c:pt idx="2">
                  <c:v>FLAURA2 (Osimertinib)</c:v>
                </c:pt>
                <c:pt idx="3">
                  <c:v>FLAURA2 (Osi + chemo)</c:v>
                </c:pt>
                <c:pt idx="4">
                  <c:v>MARIPOSA (Osimertinib)</c:v>
                </c:pt>
                <c:pt idx="5">
                  <c:v>MARIPOSA (Ami + Lazertinib)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12.2</c:v>
                </c:pt>
                <c:pt idx="1">
                  <c:v>18.899999999999999</c:v>
                </c:pt>
                <c:pt idx="2">
                  <c:v>16.7</c:v>
                </c:pt>
                <c:pt idx="3">
                  <c:v>25.5</c:v>
                </c:pt>
                <c:pt idx="4">
                  <c:v>16.600000000000001</c:v>
                </c:pt>
                <c:pt idx="5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85-44DB-A6FC-19B43B4CFC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 (mo)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FLAURA (1st Gen TKI)</c:v>
                </c:pt>
                <c:pt idx="1">
                  <c:v>FLAURA (Osimertinib)</c:v>
                </c:pt>
                <c:pt idx="2">
                  <c:v>FLAURA2 (Osimertinib)</c:v>
                </c:pt>
                <c:pt idx="3">
                  <c:v>FLAURA2 (Osi + chemo)</c:v>
                </c:pt>
                <c:pt idx="4">
                  <c:v>MARIPOSA (Osimertinib)</c:v>
                </c:pt>
                <c:pt idx="5">
                  <c:v>MARIPOSA (Ami + Lazertinib)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32</c:v>
                </c:pt>
                <c:pt idx="1">
                  <c:v>39</c:v>
                </c:pt>
                <c:pt idx="2">
                  <c:v>38</c:v>
                </c:pt>
                <c:pt idx="3">
                  <c:v>48</c:v>
                </c:pt>
                <c:pt idx="4">
                  <c:v>38</c:v>
                </c:pt>
                <c:pt idx="5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85-44DB-A6FC-19B43B4CFC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ORR (%)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FLAURA (1st Gen TKI)</c:v>
                </c:pt>
                <c:pt idx="1">
                  <c:v>FLAURA (Osimertinib)</c:v>
                </c:pt>
                <c:pt idx="2">
                  <c:v>FLAURA2 (Osimertinib)</c:v>
                </c:pt>
                <c:pt idx="3">
                  <c:v>FLAURA2 (Osi + chemo)</c:v>
                </c:pt>
                <c:pt idx="4">
                  <c:v>MARIPOSA (Osimertinib)</c:v>
                </c:pt>
                <c:pt idx="5">
                  <c:v>MARIPOSA (Ami + Lazertinib)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76</c:v>
                </c:pt>
                <c:pt idx="1">
                  <c:v>80</c:v>
                </c:pt>
                <c:pt idx="2">
                  <c:v>76</c:v>
                </c:pt>
                <c:pt idx="3">
                  <c:v>83</c:v>
                </c:pt>
                <c:pt idx="4">
                  <c:v>85</c:v>
                </c:pt>
                <c:pt idx="5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85-44DB-A6FC-19B43B4CF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50944"/>
        <c:axId val="47150720"/>
      </c:barChart>
      <c:catAx>
        <c:axId val="8245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857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50720"/>
        <c:crosses val="autoZero"/>
        <c:auto val="1"/>
        <c:lblAlgn val="ctr"/>
        <c:lblOffset val="100"/>
        <c:noMultiLvlLbl val="0"/>
      </c:catAx>
      <c:valAx>
        <c:axId val="4715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8575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509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89029239120938"/>
          <c:y val="1.7955114764367809E-3"/>
          <c:w val="0.37731106728996877"/>
          <c:h val="7.5197763352804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8E-B04C-8EA5-589636F5DD60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58E-B04C-8EA5-589636F5DD60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8E-B04C-8EA5-589636F5DD60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  <a:alpha val="50196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58E-B04C-8EA5-589636F5DD60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8E-B04C-8EA5-589636F5DD60}"/>
              </c:ext>
            </c:extLst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58E-B04C-8EA5-589636F5DD60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8E-B04C-8EA5-589636F5DD60}"/>
              </c:ext>
            </c:extLst>
          </c:dPt>
          <c:dPt>
            <c:idx val="7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58E-B04C-8EA5-589636F5DD60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8E-B04C-8EA5-589636F5DD60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58E-B04C-8EA5-589636F5DD60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Unknown</c:v>
                </c:pt>
                <c:pt idx="1">
                  <c:v>EGFR G724S</c:v>
                </c:pt>
                <c:pt idx="2">
                  <c:v>EFGR amp</c:v>
                </c:pt>
                <c:pt idx="3">
                  <c:v>KRAS mut</c:v>
                </c:pt>
                <c:pt idx="4">
                  <c:v>MET amp</c:v>
                </c:pt>
                <c:pt idx="5">
                  <c:v>BRAF fusion</c:v>
                </c:pt>
                <c:pt idx="6">
                  <c:v>RET fusion</c:v>
                </c:pt>
                <c:pt idx="7">
                  <c:v>Small cell</c:v>
                </c:pt>
                <c:pt idx="8">
                  <c:v>Squamous</c:v>
                </c:pt>
                <c:pt idx="9">
                  <c:v>Pleomorphic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0.59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7.0000000000000007E-2</c:v>
                </c:pt>
                <c:pt idx="9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8E-B04C-8EA5-589636F5D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0.89224</cdr:x>
      <cdr:y>0.33254</cdr:y>
    </cdr:from>
    <cdr:to>
      <cdr:x>0.92572</cdr:x>
      <cdr:y>0.43522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7C24874-CFC4-BBEA-4CB1-F0A88AE46DB0}"/>
            </a:ext>
          </a:extLst>
        </cdr:cNvPr>
        <cdr:cNvSpPr txBox="1"/>
      </cdr:nvSpPr>
      <cdr:spPr bwMode="auto">
        <a:xfrm xmlns:a="http://schemas.openxmlformats.org/drawingml/2006/main">
          <a:off x="9705385" y="1694597"/>
          <a:ext cx="364181" cy="523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FontTx/>
            <a:buNone/>
          </a:pPr>
          <a:r>
            <a:rPr lang="en-US" sz="2800" b="0" kern="1200" dirty="0">
              <a:solidFill>
                <a:schemeClr val="bg1"/>
              </a:solidFill>
              <a:latin typeface="Calibri" panose="020F0502020204030204" pitchFamily="34" charset="0"/>
            </a:rPr>
            <a:t>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62B3FBE-92AA-E043-CDE5-264F3BF0FD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13BE-8FB4-4464-A011-749EAAD53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=""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FCE45961-8EBC-4ABB-A06F-A2AB0FB728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69A9B635-F3A6-4A6C-A2A7-3BE84F31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3F91814F-6E8B-4495-875C-BBC65746A2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65" name="Rectangle 5">
            <a:extLst>
              <a:ext uri="{FF2B5EF4-FFF2-40B4-BE49-F238E27FC236}">
                <a16:creationId xmlns="" xmlns:a16="http://schemas.microsoft.com/office/drawing/2014/main" id="{3575FA76-5996-41B2-807C-74C521B188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="" xmlns:a16="http://schemas.microsoft.com/office/drawing/2014/main" id="{EE30801C-5D2D-4989-97AF-1BB6980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503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Clinical Care Options, LLC. All rights reserved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="" xmlns:a16="http://schemas.microsoft.com/office/drawing/2014/main" id="{83D8BBC4-4244-4B4D-899A-EE5002DAC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FB72F01-6714-4A31-8C22-8E0F1B091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015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DC149F4-B081-6388-7110-837A93785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91BFC48-9827-382C-0D0F-4A552CEE6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BC497C-0DB2-28DE-06D3-29E81CCCC5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="" xmlns:a16="http://schemas.microsoft.com/office/drawing/2014/main" id="{C100EB16-525E-DC10-29BB-BB186FB5F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65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92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177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="" xmlns:a16="http://schemas.microsoft.com/office/drawing/2014/main" id="{6DFD068A-1D41-478F-CF2E-9FF4293EE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9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943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037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9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1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4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PBC, platinum-based chemotherapy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79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PBC, platinum-based chemotherapy</a:t>
            </a:r>
          </a:p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7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346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PBC, platinum-based chemotherapy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07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PBC, platinum-based chemotherapy; SOD, sum of diameters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76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99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16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4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55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9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46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9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FF0F7-39D8-4517-9A69-256CB215C7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55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66E0729-0827-32C7-D575-5FC3559CD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786CE1B9-CBFC-9568-5343-8B6F2FD84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C830901-5F39-23DD-98F9-41670C411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E987559-42C9-A2A4-C21F-0D8609A50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2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225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139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B4E1CD5-A625-1D1B-205B-1FAD05EC2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7B307B2-C111-AF28-251F-D6EE9413D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12F83232-5DD1-62C3-4640-4D68611D5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B6CB29-ECFB-1A88-C7A3-A83F86A74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346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28F090F-E4EA-7186-73A3-56B101FE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84449B8E-04ED-89ED-2A3D-ECACD709D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F550C04-1F2A-10B7-5C13-16E207683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7FA2A7-B7A5-BBE0-7761-547DCA177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255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A15D32-28CE-ABBA-38C7-47CF3DC5C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A0B66157-333C-4684-91EF-E00904EE3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D71D6F6B-DB63-DCF9-16B4-D5F3361DF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332B2A-B186-9F87-47E2-92E26160D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33050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88DBE-8FB8-49F7-A478-A52A085B60B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0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8C8806-58BC-89E5-635D-055756A68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BDE73EFA-82AE-D856-7FC5-3E0FB1371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1D8772-178E-4793-6179-89491898E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5F557B-99FC-4068-8420-1F2059C38B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="" xmlns:a16="http://schemas.microsoft.com/office/drawing/2014/main" id="{D665CE71-9EC8-E8FA-CF63-7183B4824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5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46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895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919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681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706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55">
            <a:extLst>
              <a:ext uri="{FF2B5EF4-FFF2-40B4-BE49-F238E27FC236}">
                <a16:creationId xmlns="" xmlns:a16="http://schemas.microsoft.com/office/drawing/2014/main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4F20EA85-D4CD-394F-42EA-3469AC6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247501"/>
            <a:ext cx="4141152" cy="10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782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71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533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28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=""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72" y="4856730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0054A0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BACABE22-4DB1-095E-9168-45755C305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53" y="5702858"/>
            <a:ext cx="3321699" cy="8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924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userDrawn="1">
          <p15:clr>
            <a:srgbClr val="FBAE40"/>
          </p15:clr>
        </p15:guide>
        <p15:guide id="4" orient="horz" pos="39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7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1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9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4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0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83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5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83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3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EE0F48B-C3E5-A5E7-8F05-18C7A062B565}"/>
              </a:ext>
            </a:extLst>
          </p:cNvPr>
          <p:cNvGrpSpPr/>
          <p:nvPr userDrawn="1"/>
        </p:nvGrpSpPr>
        <p:grpSpPr>
          <a:xfrm>
            <a:off x="9809486" y="6151293"/>
            <a:ext cx="1980029" cy="577224"/>
            <a:chOff x="9874835" y="6236872"/>
            <a:chExt cx="1980001" cy="577224"/>
          </a:xfrm>
        </p:grpSpPr>
        <p:pic>
          <p:nvPicPr>
            <p:cNvPr id="5" name="Picture 1">
              <a:extLst>
                <a:ext uri="{FF2B5EF4-FFF2-40B4-BE49-F238E27FC236}">
                  <a16:creationId xmlns="" xmlns:a16="http://schemas.microsoft.com/office/drawing/2014/main" id="{7C81706E-2F35-98EE-55C7-D575B9454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2C50D3C-D13C-851E-6F82-5DA31F8C8033}"/>
                </a:ext>
              </a:extLst>
            </p:cNvPr>
            <p:cNvSpPr txBox="1"/>
            <p:nvPr/>
          </p:nvSpPr>
          <p:spPr>
            <a:xfrm>
              <a:off x="9874835" y="6236872"/>
              <a:ext cx="19800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Slide credit: </a:t>
              </a:r>
              <a:r>
                <a:rPr lang="en-US" sz="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clinicaleducationalliance</a:t>
              </a:r>
              <a:r>
                <a:rPr lang="en-US" sz="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43770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2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1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FB4CF2D-D979-1437-A2EB-B60F4C4AD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031" y="5318282"/>
            <a:ext cx="2315472" cy="123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05D0D76-197A-28C6-4CE1-8BC6D49D6130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18" name="Rectangle 55">
            <a:extLst>
              <a:ext uri="{FF2B5EF4-FFF2-40B4-BE49-F238E27FC236}">
                <a16:creationId xmlns="" xmlns:a16="http://schemas.microsoft.com/office/drawing/2014/main" id="{3999D7C8-A96D-F833-4A82-8C6424D33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92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CB8A8DD-7358-E137-C572-52BDA935DE7F}"/>
              </a:ext>
            </a:extLst>
          </p:cNvPr>
          <p:cNvCxnSpPr/>
          <p:nvPr userDrawn="1"/>
        </p:nvCxnSpPr>
        <p:spPr bwMode="auto">
          <a:xfrm>
            <a:off x="-22228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354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83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3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333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83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3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3F44B30-1879-6F13-273E-22B934A627E6}"/>
              </a:ext>
            </a:extLst>
          </p:cNvPr>
          <p:cNvGrpSpPr/>
          <p:nvPr userDrawn="1"/>
        </p:nvGrpSpPr>
        <p:grpSpPr>
          <a:xfrm>
            <a:off x="8869509" y="6298871"/>
            <a:ext cx="2877113" cy="394353"/>
            <a:chOff x="8869472" y="6298815"/>
            <a:chExt cx="2877113" cy="39435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4A1C891-79C3-863E-FBA9-188D17ED0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DB2AFA4-BBF7-61A0-D954-E2BAF8A2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</a:rPr>
                <a:t>Slide credit: </a:t>
              </a: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  <a:hlinkClick r:id="rId3"/>
                </a:rPr>
                <a:t>clinicaloptions.com</a:t>
              </a:r>
              <a:endPara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41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178BF92-DC92-6DC3-6E2D-E56641796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73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226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83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687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83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3B8F865-6ADC-958B-BCBA-56A2A50D7AAE}"/>
              </a:ext>
            </a:extLst>
          </p:cNvPr>
          <p:cNvGrpSpPr/>
          <p:nvPr userDrawn="1"/>
        </p:nvGrpSpPr>
        <p:grpSpPr>
          <a:xfrm>
            <a:off x="8869509" y="6298871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05C4B9E-1FA3-952D-6393-30BFE5E18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D3C7FEC-03C8-EE45-01CC-6BBE64B1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</a:rPr>
                <a:t>Slide credit: </a:t>
              </a: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  <a:hlinkClick r:id="rId3"/>
                </a:rPr>
                <a:t>clinicaloptions.com</a:t>
              </a:r>
              <a:endPara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661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83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938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83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0C14CBC-B02C-E649-3090-78EEB821A66F}"/>
              </a:ext>
            </a:extLst>
          </p:cNvPr>
          <p:cNvGrpSpPr/>
          <p:nvPr userDrawn="1"/>
        </p:nvGrpSpPr>
        <p:grpSpPr>
          <a:xfrm>
            <a:off x="8869509" y="6298871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1F49DEA-FA25-76E8-342E-9233B13A6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F518083-D1F3-A58F-0D1E-5E853D43C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</a:rPr>
                <a:t>Slide credit: </a:t>
              </a: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  <a:hlinkClick r:id="rId3"/>
                </a:rPr>
                <a:t>clinicaloptions.com</a:t>
              </a:r>
              <a:endPara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7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83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3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15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76" y="238183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5217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76" y="238183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1286C5E-09F9-468C-28E0-433C61B53C29}"/>
              </a:ext>
            </a:extLst>
          </p:cNvPr>
          <p:cNvGrpSpPr/>
          <p:nvPr userDrawn="1"/>
        </p:nvGrpSpPr>
        <p:grpSpPr>
          <a:xfrm>
            <a:off x="8869509" y="6298871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79467CA-89F4-C188-2170-B4B94D784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4549132-9E6B-C041-DA66-E2829720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</a:rPr>
                <a:t>Slide credit: </a:t>
              </a: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  <a:hlinkClick r:id="rId3"/>
                </a:rPr>
                <a:t>clinicaloptions.com</a:t>
              </a:r>
              <a:endPara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905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101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B0E3B1-4A7C-7261-1C0D-368224CC2F2D}"/>
              </a:ext>
            </a:extLst>
          </p:cNvPr>
          <p:cNvGrpSpPr/>
          <p:nvPr userDrawn="1"/>
        </p:nvGrpSpPr>
        <p:grpSpPr>
          <a:xfrm>
            <a:off x="8869509" y="6298871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9783100C-E066-F74E-F8B7-8AD4160FF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5C49CD4-B8DF-4B97-E9D0-CA20225D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</a:rPr>
                <a:t>Slide credit: </a:t>
              </a: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  <a:cs typeface="+mn-cs"/>
                  <a:hlinkClick r:id="rId3"/>
                </a:rPr>
                <a:t>clinicaloptions.com</a:t>
              </a:r>
              <a:endPara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393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71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533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FB50470-EA3D-49B4-8F28-4C9C1E0D226A}"/>
              </a:ext>
            </a:extLst>
          </p:cNvPr>
          <p:cNvCxnSpPr/>
          <p:nvPr userDrawn="1"/>
        </p:nvCxnSpPr>
        <p:spPr bwMode="auto">
          <a:xfrm>
            <a:off x="-22228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="" xmlns:a16="http://schemas.microsoft.com/office/drawing/2014/main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72" y="4856730"/>
            <a:ext cx="11283951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44B9F7-3245-A62E-5232-18B419E93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73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41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23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8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78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31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2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83"/>
            <a:ext cx="10872445" cy="1103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2B1DE91-E827-2FE7-BF05-97779922E8C6}"/>
              </a:ext>
            </a:extLst>
          </p:cNvPr>
          <p:cNvGrpSpPr/>
          <p:nvPr userDrawn="1"/>
        </p:nvGrpSpPr>
        <p:grpSpPr>
          <a:xfrm>
            <a:off x="9809486" y="6151293"/>
            <a:ext cx="1980029" cy="577224"/>
            <a:chOff x="9874835" y="6236872"/>
            <a:chExt cx="1980001" cy="577224"/>
          </a:xfrm>
        </p:grpSpPr>
        <p:pic>
          <p:nvPicPr>
            <p:cNvPr id="6" name="Picture 1">
              <a:extLst>
                <a:ext uri="{FF2B5EF4-FFF2-40B4-BE49-F238E27FC236}">
                  <a16:creationId xmlns="" xmlns:a16="http://schemas.microsoft.com/office/drawing/2014/main" id="{84C364BE-73B3-3295-4DE8-A745C36F8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5B2A368-9A9A-F693-4509-DDD3FC306DCB}"/>
                </a:ext>
              </a:extLst>
            </p:cNvPr>
            <p:cNvSpPr txBox="1"/>
            <p:nvPr/>
          </p:nvSpPr>
          <p:spPr>
            <a:xfrm>
              <a:off x="9874835" y="6236872"/>
              <a:ext cx="19800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Slide credit: </a:t>
              </a:r>
              <a:r>
                <a:rPr lang="en-US" sz="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clinicaleducationalliance</a:t>
              </a:r>
              <a:r>
                <a:rPr lang="en-US" sz="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34934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5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19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84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45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54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12/4/2025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78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PF.png">
            <a:extLst>
              <a:ext uri="{FF2B5EF4-FFF2-40B4-BE49-F238E27FC236}">
                <a16:creationId xmlns:a16="http://schemas.microsoft.com/office/drawing/2014/main" xmlns="" id="{7459DA4A-9FB5-4FC8-BF54-B6AE252D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6253166"/>
            <a:ext cx="1270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 descr="Logo Navelbine + bl.png">
            <a:extLst>
              <a:ext uri="{FF2B5EF4-FFF2-40B4-BE49-F238E27FC236}">
                <a16:creationId xmlns:a16="http://schemas.microsoft.com/office/drawing/2014/main" xmlns="" id="{6609BDEA-B8B3-4CCB-8A9E-8ED2CA5C2E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2" y="411163"/>
            <a:ext cx="3308351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89" y="4100246"/>
            <a:ext cx="7518400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000"/>
              </a:lnSpc>
              <a:defRPr sz="2800" b="1" i="0" cap="all">
                <a:solidFill>
                  <a:srgbClr val="23396B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3680187" y="4944529"/>
            <a:ext cx="7507104" cy="1346203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4"/>
              </a:buBlip>
              <a:defRPr sz="1600" b="0" i="0" baseline="0">
                <a:solidFill>
                  <a:srgbClr val="23396B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rgbClr val="23396B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rgbClr val="23396B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66D70D-9287-4684-A0C1-74E4A268A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1153" y="6475416"/>
            <a:ext cx="4508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F25E826-6A74-4EF8-927C-0BDF5FED18EB}" type="slidenum">
              <a:rPr lang="en-US" altLang="en-US" b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0254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PF.png">
            <a:extLst>
              <a:ext uri="{FF2B5EF4-FFF2-40B4-BE49-F238E27FC236}">
                <a16:creationId xmlns:a16="http://schemas.microsoft.com/office/drawing/2014/main" xmlns="" id="{9A8A204A-ACB2-4283-85D7-ABAC39FB6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3" y="6253166"/>
            <a:ext cx="1270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5" descr="Logo Navelbine + bl.png">
            <a:extLst>
              <a:ext uri="{FF2B5EF4-FFF2-40B4-BE49-F238E27FC236}">
                <a16:creationId xmlns:a16="http://schemas.microsoft.com/office/drawing/2014/main" xmlns="" id="{4AEF9E04-C280-4363-A8C8-4B511C3089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19" y="4525963"/>
            <a:ext cx="3308349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911" y="349514"/>
            <a:ext cx="7518400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ts val="3000"/>
              </a:lnSpc>
              <a:defRPr sz="2800" b="1" i="0" cap="all">
                <a:solidFill>
                  <a:srgbClr val="23396B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711208" y="1193797"/>
            <a:ext cx="7507104" cy="1346203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4"/>
              </a:buBlip>
              <a:defRPr sz="1600" b="0" i="0" baseline="0">
                <a:solidFill>
                  <a:srgbClr val="23396B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rgbClr val="23396B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rgbClr val="23396B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4B7DC4-770C-42DC-B874-E927D739B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1153" y="6475416"/>
            <a:ext cx="4508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5C76452-1C44-4386-9CC0-35CD14B905A7}" type="slidenum">
              <a:rPr lang="en-US" altLang="en-US" b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5714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UE 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 Navelbine.png">
            <a:extLst>
              <a:ext uri="{FF2B5EF4-FFF2-40B4-BE49-F238E27FC236}">
                <a16:creationId xmlns:a16="http://schemas.microsoft.com/office/drawing/2014/main" xmlns="" id="{576BBACA-5328-4754-A798-3689B12C8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84" y="147638"/>
            <a:ext cx="286173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6" y="3118111"/>
            <a:ext cx="8173155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1049875" y="4038600"/>
            <a:ext cx="10092260" cy="209126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3"/>
              </a:buBlip>
              <a:defRPr sz="1600" b="0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chemeClr val="bg1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A68B9E2-4B33-456D-BFE5-CDA18E660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475416"/>
            <a:ext cx="4508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8A93613-4E2F-4B64-870B-ED15365BDDCB}" type="slidenum">
              <a:rPr lang="en-US" altLang="en-US" b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2618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CLC BLUE 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 Navelbine.png">
            <a:extLst>
              <a:ext uri="{FF2B5EF4-FFF2-40B4-BE49-F238E27FC236}">
                <a16:creationId xmlns:a16="http://schemas.microsoft.com/office/drawing/2014/main" xmlns="" id="{E107AFD4-2235-45AB-A021-D2AE1BC55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84" y="147638"/>
            <a:ext cx="286173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6" y="3118111"/>
            <a:ext cx="8173155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rgbClr val="00ABB3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1049875" y="4038600"/>
            <a:ext cx="10092260" cy="209126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3"/>
              </a:buBlip>
              <a:defRPr sz="1600" b="0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chemeClr val="bg1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3FCD5CD-C93B-471E-A635-8EF841D2A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475416"/>
            <a:ext cx="4508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C91177-07DF-4EB3-ACF6-1A8F84127FD2}" type="slidenum">
              <a:rPr lang="en-US" altLang="en-US" b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1423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3" y="1510730"/>
            <a:ext cx="5229571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83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9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727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BC BLUE 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 Navelbine.png">
            <a:extLst>
              <a:ext uri="{FF2B5EF4-FFF2-40B4-BE49-F238E27FC236}">
                <a16:creationId xmlns:a16="http://schemas.microsoft.com/office/drawing/2014/main" xmlns="" id="{133E181C-8480-4F81-A154-EE720B0C7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84" y="147638"/>
            <a:ext cx="286173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6" y="3118111"/>
            <a:ext cx="8173155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rgbClr val="ED6B8F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1049875" y="4038600"/>
            <a:ext cx="10092260" cy="209126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3"/>
              </a:buBlip>
              <a:defRPr sz="1600" b="0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chemeClr val="bg1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chemeClr val="bg1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88156ED-F88F-4C14-A471-04A845456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475416"/>
            <a:ext cx="4508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3D922F0-EB63-46D5-B2D7-C22D3DC7E782}" type="slidenum">
              <a:rPr lang="en-US" altLang="en-US" b="0">
                <a:solidFill>
                  <a:prstClr val="white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8192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Logo Navelbine.png">
            <a:extLst>
              <a:ext uri="{FF2B5EF4-FFF2-40B4-BE49-F238E27FC236}">
                <a16:creationId xmlns:a16="http://schemas.microsoft.com/office/drawing/2014/main" xmlns="" id="{0FF3E5EA-0F21-44DF-87A1-D2544E3DE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89" y="6223000"/>
            <a:ext cx="171004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88" y="222511"/>
            <a:ext cx="11571112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rgbClr val="23396B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936980" y="1828796"/>
            <a:ext cx="10374488" cy="4385739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3"/>
              </a:buBlip>
              <a:defRPr sz="1600" b="0" i="0" baseline="0">
                <a:solidFill>
                  <a:srgbClr val="23396B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rgbClr val="23396B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rgbClr val="23396B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auto">
          <a:xfrm>
            <a:off x="933779" y="1378831"/>
            <a:ext cx="11258220" cy="44150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ct val="105000"/>
              <a:buFontTx/>
              <a:buNone/>
              <a:defRPr sz="2200" b="1" i="0">
                <a:solidFill>
                  <a:srgbClr val="5B5D5C"/>
                </a:solidFill>
                <a:latin typeface="Helvetica"/>
                <a:cs typeface="Helvetica"/>
              </a:defRPr>
            </a:lvl1pPr>
            <a:lvl2pPr marL="477838" indent="-177800" algn="l" defTabSz="541338">
              <a:buClr>
                <a:srgbClr val="0061A1"/>
              </a:buClr>
              <a:buSzPct val="100000"/>
              <a:buFont typeface="Wingdings" charset="2"/>
              <a:buChar char="§"/>
              <a:defRPr sz="1400">
                <a:solidFill>
                  <a:srgbClr val="4A5C68"/>
                </a:solidFill>
              </a:defRPr>
            </a:lvl2pPr>
            <a:lvl3pPr marL="540000" indent="180000" algn="l">
              <a:buClr>
                <a:srgbClr val="0061A1"/>
              </a:buClr>
              <a:buFont typeface="Arial"/>
              <a:buChar char="•"/>
              <a:defRPr sz="1200">
                <a:solidFill>
                  <a:srgbClr val="4A5C68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7212C-D5D8-4DD0-9780-EE52170155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" y="6475416"/>
            <a:ext cx="4508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23396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3C83438-6772-456B-8A1F-5A7AB8284FF4}" type="slidenum">
              <a:rPr lang="en-US" altLang="en-US" b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696380994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CL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Logo Navelbine.png">
            <a:extLst>
              <a:ext uri="{FF2B5EF4-FFF2-40B4-BE49-F238E27FC236}">
                <a16:creationId xmlns:a16="http://schemas.microsoft.com/office/drawing/2014/main" xmlns="" id="{6600E3C9-9ACA-457E-820F-25456F0B4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47" y="6223000"/>
            <a:ext cx="1726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88" y="222511"/>
            <a:ext cx="11571112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rgbClr val="00ABB3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936980" y="1828796"/>
            <a:ext cx="10374488" cy="4385739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3"/>
              </a:buBlip>
              <a:defRPr sz="1600" b="0" i="0" baseline="0">
                <a:solidFill>
                  <a:srgbClr val="23396B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rgbClr val="23396B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rgbClr val="23396B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auto">
          <a:xfrm>
            <a:off x="933779" y="1378831"/>
            <a:ext cx="11258220" cy="44150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ct val="105000"/>
              <a:buFontTx/>
              <a:buNone/>
              <a:defRPr sz="2200" b="1" i="0">
                <a:solidFill>
                  <a:srgbClr val="5B5D5C"/>
                </a:solidFill>
                <a:latin typeface="Helvetica"/>
                <a:cs typeface="Helvetica"/>
              </a:defRPr>
            </a:lvl1pPr>
            <a:lvl2pPr marL="477838" indent="-177800" algn="l" defTabSz="541338">
              <a:buClr>
                <a:srgbClr val="0061A1"/>
              </a:buClr>
              <a:buSzPct val="100000"/>
              <a:buFont typeface="Wingdings" charset="2"/>
              <a:buChar char="§"/>
              <a:defRPr sz="1400">
                <a:solidFill>
                  <a:srgbClr val="4A5C68"/>
                </a:solidFill>
              </a:defRPr>
            </a:lvl2pPr>
            <a:lvl3pPr marL="540000" indent="180000" algn="l">
              <a:buClr>
                <a:srgbClr val="0061A1"/>
              </a:buClr>
              <a:buFont typeface="Arial"/>
              <a:buChar char="•"/>
              <a:defRPr sz="1200">
                <a:solidFill>
                  <a:srgbClr val="4A5C68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0F4057-4CBB-475D-BE8D-82BA741742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" y="6475416"/>
            <a:ext cx="4508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23396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52392D2-6B8F-4049-8E88-3DDE30CA427B}" type="slidenum">
              <a:rPr lang="en-US" altLang="en-US" b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77827217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B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Logo Navelbine.png">
            <a:extLst>
              <a:ext uri="{FF2B5EF4-FFF2-40B4-BE49-F238E27FC236}">
                <a16:creationId xmlns:a16="http://schemas.microsoft.com/office/drawing/2014/main" xmlns="" id="{B1A70569-03C6-494E-9335-437A5ED4B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15" y="6223000"/>
            <a:ext cx="166191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90" y="222511"/>
            <a:ext cx="11571111" cy="80196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1" i="0">
                <a:solidFill>
                  <a:srgbClr val="ED6B8F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 bwMode="auto">
          <a:xfrm>
            <a:off x="936980" y="1828796"/>
            <a:ext cx="10374488" cy="4385739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36000" tIns="54000" rIns="72000" bIns="36000" numCol="1" anchor="t" anchorCtr="0" compatLnSpc="1">
            <a:prstTxWarp prst="textNoShape">
              <a:avLst/>
            </a:prstTxWarp>
          </a:bodyPr>
          <a:lstStyle>
            <a:lvl1pPr marL="180000" indent="-180000" algn="l">
              <a:spcBef>
                <a:spcPts val="0"/>
              </a:spcBef>
              <a:spcAft>
                <a:spcPts val="300"/>
              </a:spcAft>
              <a:buClr>
                <a:srgbClr val="65C1BE"/>
              </a:buClr>
              <a:buSzPct val="100000"/>
              <a:buFontTx/>
              <a:buBlip>
                <a:blip r:embed="rId3"/>
              </a:buBlip>
              <a:defRPr sz="1600" b="0" i="0" baseline="0">
                <a:solidFill>
                  <a:srgbClr val="23396B"/>
                </a:solidFill>
                <a:latin typeface="Helvetica"/>
                <a:cs typeface="Helvetica"/>
              </a:defRPr>
            </a:lvl1pPr>
            <a:lvl2pPr marL="288000" indent="-108000" algn="l" defTabSz="541338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 baseline="0">
                <a:solidFill>
                  <a:srgbClr val="23396B"/>
                </a:solidFill>
              </a:defRPr>
            </a:lvl2pPr>
            <a:lvl3pPr marL="288000" indent="-108000" algn="l">
              <a:spcBef>
                <a:spcPts val="400"/>
              </a:spcBef>
              <a:spcAft>
                <a:spcPts val="300"/>
              </a:spcAft>
              <a:buClr>
                <a:srgbClr val="23396B"/>
              </a:buClr>
              <a:buSzPct val="100000"/>
              <a:buFont typeface="Helvetica"/>
              <a:buChar char="-"/>
              <a:defRPr sz="1200">
                <a:solidFill>
                  <a:srgbClr val="23396B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auto">
          <a:xfrm>
            <a:off x="933779" y="1378831"/>
            <a:ext cx="11258220" cy="441505"/>
          </a:xfrm>
          <a:prstGeom prst="rect">
            <a:avLst/>
          </a:prstGeom>
          <a:noFill/>
          <a:ln w="3175">
            <a:noFill/>
            <a:prstDash val="dash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61A1"/>
              </a:buClr>
              <a:buSzPct val="105000"/>
              <a:buFontTx/>
              <a:buNone/>
              <a:defRPr sz="2200" b="1" i="0">
                <a:solidFill>
                  <a:srgbClr val="5B5D5C"/>
                </a:solidFill>
                <a:latin typeface="Helvetica"/>
                <a:cs typeface="Helvetica"/>
              </a:defRPr>
            </a:lvl1pPr>
            <a:lvl2pPr marL="477838" indent="-177800" algn="l" defTabSz="541338">
              <a:buClr>
                <a:srgbClr val="0061A1"/>
              </a:buClr>
              <a:buSzPct val="100000"/>
              <a:buFont typeface="Wingdings" charset="2"/>
              <a:buChar char="§"/>
              <a:defRPr sz="1400">
                <a:solidFill>
                  <a:srgbClr val="4A5C68"/>
                </a:solidFill>
              </a:defRPr>
            </a:lvl2pPr>
            <a:lvl3pPr marL="540000" indent="180000" algn="l">
              <a:buClr>
                <a:srgbClr val="0061A1"/>
              </a:buClr>
              <a:buFont typeface="Arial"/>
              <a:buChar char="•"/>
              <a:defRPr sz="1200">
                <a:solidFill>
                  <a:srgbClr val="4A5C68"/>
                </a:solidFill>
              </a:defRPr>
            </a:lvl3pPr>
            <a:lvl4pPr algn="l">
              <a:defRPr sz="1400">
                <a:solidFill>
                  <a:srgbClr val="4A5C68"/>
                </a:solidFill>
              </a:defRPr>
            </a:lvl4pPr>
            <a:lvl5pPr algn="l">
              <a:defRPr sz="1400">
                <a:solidFill>
                  <a:srgbClr val="4A5C68"/>
                </a:solidFill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83AD2C-B0D5-402F-9D9D-703C23B114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" y="6475416"/>
            <a:ext cx="45085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23396B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FF6E5D4-4069-492F-A208-E2B88EE31F00}" type="slidenum">
              <a:rPr lang="en-US" altLang="en-US" b="0"/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121965278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55045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8A84E-29BA-4E08-A047-6B437BD21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16ED08-11BA-4359-B7E2-CB80F74A7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02F28-6017-4109-B72E-A6BA9BAB3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78449C1-8A53-4875-8528-43CBA68AF747}" type="datetimeFigureOut">
              <a:rPr lang="en-US" b="0" smtClean="0">
                <a:solidFill>
                  <a:srgbClr val="4C4C4C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12/4/2025</a:t>
            </a:fld>
            <a:endParaRPr lang="en-US" b="0">
              <a:solidFill>
                <a:srgbClr val="4C4C4C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AB7010-A9AA-4710-BFAD-883E05AC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4C4C4C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141F6C-8D24-479D-9E37-337590BB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69E5CCE-6BFD-4A24-9DE2-1A2A5BC93FDE}" type="slidenum">
              <a:rPr lang="en-US" b="0" smtClean="0">
                <a:solidFill>
                  <a:srgbClr val="4C4C4C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4C4C4C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99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48579" name="Title 1"/>
          <p:cNvSpPr>
            <a:spLocks noGrp="1"/>
          </p:cNvSpPr>
          <p:nvPr>
            <p:ph type="ctrTitle"/>
          </p:nvPr>
        </p:nvSpPr>
        <p:spPr>
          <a:xfrm>
            <a:off x="859630" y="557349"/>
            <a:ext cx="10515601" cy="526984"/>
          </a:xfrm>
          <a:prstGeom prst="rect">
            <a:avLst/>
          </a:prstGeom>
        </p:spPr>
        <p:txBody>
          <a:bodyPr anchor="b">
            <a:noAutofit/>
          </a:bodyPr>
          <a:lstStyle>
            <a:lvl1pPr marL="7938" indent="0"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48580" name="Content Placeholder 2"/>
          <p:cNvSpPr>
            <a:spLocks noGrp="1"/>
          </p:cNvSpPr>
          <p:nvPr>
            <p:ph idx="1"/>
          </p:nvPr>
        </p:nvSpPr>
        <p:spPr>
          <a:xfrm>
            <a:off x="859631" y="1440383"/>
            <a:ext cx="10515600" cy="394082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81" name="Rectangle 5"/>
          <p:cNvSpPr/>
          <p:nvPr userDrawn="1"/>
        </p:nvSpPr>
        <p:spPr>
          <a:xfrm>
            <a:off x="0" y="6549081"/>
            <a:ext cx="12192000" cy="308919"/>
          </a:xfrm>
          <a:prstGeom prst="rect">
            <a:avLst/>
          </a:prstGeom>
          <a:gradFill flip="none" rotWithShape="1">
            <a:gsLst>
              <a:gs pos="0">
                <a:srgbClr val="6B398E"/>
              </a:gs>
              <a:gs pos="100000">
                <a:srgbClr val="AD227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</a:endParaRPr>
          </a:p>
        </p:txBody>
      </p:sp>
      <p:sp>
        <p:nvSpPr>
          <p:cNvPr id="104858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45932" y="6520977"/>
            <a:ext cx="126492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92CB18-B2BF-1A4C-BB57-C919723C979B}" type="slidenum">
              <a:rPr lang="en-US" b="0" smtClean="0">
                <a:solidFill>
                  <a:srgbClr val="4C4C4C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4C4C4C"/>
              </a:solidFill>
              <a:latin typeface="Calibri"/>
              <a:cs typeface="+mn-cs"/>
            </a:endParaRPr>
          </a:p>
        </p:txBody>
      </p:sp>
      <p:pic>
        <p:nvPicPr>
          <p:cNvPr id="2097153" name="Picture 13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989734" y="6606144"/>
            <a:ext cx="712395" cy="173082"/>
          </a:xfrm>
          <a:prstGeom prst="rect">
            <a:avLst/>
          </a:prstGeom>
        </p:spPr>
      </p:pic>
      <p:pic>
        <p:nvPicPr>
          <p:cNvPr id="2097154" name="Picture 14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27014" y="6604923"/>
            <a:ext cx="785901" cy="197234"/>
          </a:xfrm>
          <a:prstGeom prst="rect">
            <a:avLst/>
          </a:prstGeom>
        </p:spPr>
      </p:pic>
      <p:sp>
        <p:nvSpPr>
          <p:cNvPr id="1048583" name="Footer Placeholder 3"/>
          <p:cNvSpPr>
            <a:spLocks noGrp="1"/>
          </p:cNvSpPr>
          <p:nvPr userDrawn="1"/>
        </p:nvSpPr>
        <p:spPr>
          <a:xfrm>
            <a:off x="1013254" y="6603548"/>
            <a:ext cx="8595243" cy="2132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7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solidFill>
                  <a:prstClr val="white"/>
                </a:solidFill>
              </a:rPr>
              <a:t>Proprietary and Confidential ©AstraZeneca 2017 • FOR INTERNAL USE ONLY. This document is not to be shared or distributed outside of AstraZeneca</a:t>
            </a:r>
          </a:p>
        </p:txBody>
      </p:sp>
      <p:cxnSp>
        <p:nvCxnSpPr>
          <p:cNvPr id="3145728" name="Straight Connector 2"/>
          <p:cNvCxnSpPr>
            <a:cxnSpLocks/>
          </p:cNvCxnSpPr>
          <p:nvPr userDrawn="1"/>
        </p:nvCxnSpPr>
        <p:spPr>
          <a:xfrm>
            <a:off x="0" y="412207"/>
            <a:ext cx="122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4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6F019A74-B1A4-419F-897B-7D398E04E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53" y="5702858"/>
            <a:ext cx="3321699" cy="8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55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38183"/>
            <a:ext cx="9562941" cy="1103313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13" y="1513047"/>
            <a:ext cx="10877529" cy="465068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lphaU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CA8ECB2C-B770-4011-85C3-F3F254CDAE46}"/>
              </a:ext>
            </a:extLst>
          </p:cNvPr>
          <p:cNvSpPr>
            <a:spLocks/>
          </p:cNvSpPr>
          <p:nvPr userDrawn="1"/>
        </p:nvSpPr>
        <p:spPr bwMode="auto">
          <a:xfrm>
            <a:off x="10279740" y="180662"/>
            <a:ext cx="1210121" cy="1218353"/>
          </a:xfrm>
          <a:custGeom>
            <a:avLst/>
            <a:gdLst>
              <a:gd name="T0" fmla="*/ 1166 w 1202"/>
              <a:gd name="T1" fmla="*/ 325 h 1340"/>
              <a:gd name="T2" fmla="*/ 1109 w 1202"/>
              <a:gd name="T3" fmla="*/ 269 h 1340"/>
              <a:gd name="T4" fmla="*/ 825 w 1202"/>
              <a:gd name="T5" fmla="*/ 105 h 1340"/>
              <a:gd name="T6" fmla="*/ 694 w 1202"/>
              <a:gd name="T7" fmla="*/ 30 h 1340"/>
              <a:gd name="T8" fmla="*/ 508 w 1202"/>
              <a:gd name="T9" fmla="*/ 30 h 1340"/>
              <a:gd name="T10" fmla="*/ 381 w 1202"/>
              <a:gd name="T11" fmla="*/ 103 h 1340"/>
              <a:gd name="T12" fmla="*/ 93 w 1202"/>
              <a:gd name="T13" fmla="*/ 269 h 1340"/>
              <a:gd name="T14" fmla="*/ 38 w 1202"/>
              <a:gd name="T15" fmla="*/ 323 h 1340"/>
              <a:gd name="T16" fmla="*/ 0 w 1202"/>
              <a:gd name="T17" fmla="*/ 431 h 1340"/>
              <a:gd name="T18" fmla="*/ 0 w 1202"/>
              <a:gd name="T19" fmla="*/ 877 h 1340"/>
              <a:gd name="T20" fmla="*/ 0 w 1202"/>
              <a:gd name="T21" fmla="*/ 909 h 1340"/>
              <a:gd name="T22" fmla="*/ 93 w 1202"/>
              <a:gd name="T23" fmla="*/ 1071 h 1340"/>
              <a:gd name="T24" fmla="*/ 93 w 1202"/>
              <a:gd name="T25" fmla="*/ 1071 h 1340"/>
              <a:gd name="T26" fmla="*/ 277 w 1202"/>
              <a:gd name="T27" fmla="*/ 1177 h 1340"/>
              <a:gd name="T28" fmla="*/ 508 w 1202"/>
              <a:gd name="T29" fmla="*/ 1310 h 1340"/>
              <a:gd name="T30" fmla="*/ 694 w 1202"/>
              <a:gd name="T31" fmla="*/ 1310 h 1340"/>
              <a:gd name="T32" fmla="*/ 927 w 1202"/>
              <a:gd name="T33" fmla="*/ 1175 h 1340"/>
              <a:gd name="T34" fmla="*/ 1109 w 1202"/>
              <a:gd name="T35" fmla="*/ 1071 h 1340"/>
              <a:gd name="T36" fmla="*/ 1111 w 1202"/>
              <a:gd name="T37" fmla="*/ 1069 h 1340"/>
              <a:gd name="T38" fmla="*/ 1202 w 1202"/>
              <a:gd name="T39" fmla="*/ 909 h 1340"/>
              <a:gd name="T40" fmla="*/ 1202 w 1202"/>
              <a:gd name="T41" fmla="*/ 874 h 1340"/>
              <a:gd name="T42" fmla="*/ 1202 w 1202"/>
              <a:gd name="T43" fmla="*/ 431 h 1340"/>
              <a:gd name="T44" fmla="*/ 1166 w 1202"/>
              <a:gd name="T45" fmla="*/ 325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02" h="1340">
                <a:moveTo>
                  <a:pt x="1166" y="325"/>
                </a:moveTo>
                <a:cubicBezTo>
                  <a:pt x="1150" y="301"/>
                  <a:pt x="1130" y="281"/>
                  <a:pt x="1109" y="269"/>
                </a:cubicBezTo>
                <a:cubicBezTo>
                  <a:pt x="825" y="105"/>
                  <a:pt x="825" y="105"/>
                  <a:pt x="825" y="105"/>
                </a:cubicBezTo>
                <a:cubicBezTo>
                  <a:pt x="694" y="30"/>
                  <a:pt x="694" y="30"/>
                  <a:pt x="694" y="30"/>
                </a:cubicBezTo>
                <a:cubicBezTo>
                  <a:pt x="643" y="0"/>
                  <a:pt x="559" y="0"/>
                  <a:pt x="508" y="30"/>
                </a:cubicBezTo>
                <a:cubicBezTo>
                  <a:pt x="381" y="103"/>
                  <a:pt x="381" y="103"/>
                  <a:pt x="381" y="103"/>
                </a:cubicBezTo>
                <a:cubicBezTo>
                  <a:pt x="93" y="269"/>
                  <a:pt x="93" y="269"/>
                  <a:pt x="93" y="269"/>
                </a:cubicBezTo>
                <a:cubicBezTo>
                  <a:pt x="72" y="281"/>
                  <a:pt x="53" y="300"/>
                  <a:pt x="38" y="323"/>
                </a:cubicBezTo>
                <a:cubicBezTo>
                  <a:pt x="15" y="356"/>
                  <a:pt x="0" y="396"/>
                  <a:pt x="0" y="431"/>
                </a:cubicBezTo>
                <a:cubicBezTo>
                  <a:pt x="0" y="877"/>
                  <a:pt x="0" y="877"/>
                  <a:pt x="0" y="877"/>
                </a:cubicBezTo>
                <a:cubicBezTo>
                  <a:pt x="0" y="909"/>
                  <a:pt x="0" y="909"/>
                  <a:pt x="0" y="909"/>
                </a:cubicBezTo>
                <a:cubicBezTo>
                  <a:pt x="0" y="968"/>
                  <a:pt x="42" y="1041"/>
                  <a:pt x="93" y="1071"/>
                </a:cubicBezTo>
                <a:cubicBezTo>
                  <a:pt x="93" y="1071"/>
                  <a:pt x="93" y="1071"/>
                  <a:pt x="93" y="1071"/>
                </a:cubicBezTo>
                <a:cubicBezTo>
                  <a:pt x="277" y="1177"/>
                  <a:pt x="277" y="1177"/>
                  <a:pt x="277" y="1177"/>
                </a:cubicBezTo>
                <a:cubicBezTo>
                  <a:pt x="508" y="1310"/>
                  <a:pt x="508" y="1310"/>
                  <a:pt x="508" y="1310"/>
                </a:cubicBezTo>
                <a:cubicBezTo>
                  <a:pt x="559" y="1340"/>
                  <a:pt x="643" y="1340"/>
                  <a:pt x="694" y="1310"/>
                </a:cubicBezTo>
                <a:cubicBezTo>
                  <a:pt x="927" y="1175"/>
                  <a:pt x="927" y="1175"/>
                  <a:pt x="927" y="1175"/>
                </a:cubicBezTo>
                <a:cubicBezTo>
                  <a:pt x="1109" y="1071"/>
                  <a:pt x="1109" y="1071"/>
                  <a:pt x="1109" y="1071"/>
                </a:cubicBezTo>
                <a:cubicBezTo>
                  <a:pt x="1109" y="1070"/>
                  <a:pt x="1110" y="1070"/>
                  <a:pt x="1111" y="1069"/>
                </a:cubicBezTo>
                <a:cubicBezTo>
                  <a:pt x="1161" y="1039"/>
                  <a:pt x="1202" y="968"/>
                  <a:pt x="1202" y="909"/>
                </a:cubicBezTo>
                <a:cubicBezTo>
                  <a:pt x="1202" y="874"/>
                  <a:pt x="1202" y="874"/>
                  <a:pt x="1202" y="874"/>
                </a:cubicBezTo>
                <a:cubicBezTo>
                  <a:pt x="1202" y="431"/>
                  <a:pt x="1202" y="431"/>
                  <a:pt x="1202" y="431"/>
                </a:cubicBezTo>
                <a:cubicBezTo>
                  <a:pt x="1202" y="396"/>
                  <a:pt x="1188" y="357"/>
                  <a:pt x="1166" y="325"/>
                </a:cubicBezTo>
                <a:close/>
              </a:path>
            </a:pathLst>
          </a:custGeom>
          <a:solidFill>
            <a:srgbClr val="FFAD00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pc="10" baseline="0" dirty="0">
                <a:solidFill>
                  <a:schemeClr val="accent1">
                    <a:lumMod val="75000"/>
                  </a:schemeClr>
                </a:solidFill>
                <a:latin typeface="Roboto Bold" pitchFamily="2" charset="0"/>
                <a:ea typeface="Roboto Bold" pitchFamily="2" charset="0"/>
              </a:rPr>
              <a:t>Audience Response</a:t>
            </a:r>
          </a:p>
        </p:txBody>
      </p:sp>
    </p:spTree>
    <p:extLst>
      <p:ext uri="{BB962C8B-B14F-4D97-AF65-F5344CB8AC3E}">
        <p14:creationId xmlns:p14="http://schemas.microsoft.com/office/powerpoint/2010/main" val="30047363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76" y="238183"/>
            <a:ext cx="11141055" cy="1103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7F694ED-E40F-BE6B-877C-E9D9EF0EA4BB}"/>
              </a:ext>
            </a:extLst>
          </p:cNvPr>
          <p:cNvGrpSpPr/>
          <p:nvPr userDrawn="1"/>
        </p:nvGrpSpPr>
        <p:grpSpPr>
          <a:xfrm>
            <a:off x="9809486" y="6151293"/>
            <a:ext cx="1980029" cy="577224"/>
            <a:chOff x="9874835" y="6236872"/>
            <a:chExt cx="1980001" cy="577224"/>
          </a:xfrm>
        </p:grpSpPr>
        <p:pic>
          <p:nvPicPr>
            <p:cNvPr id="4" name="Picture 1">
              <a:extLst>
                <a:ext uri="{FF2B5EF4-FFF2-40B4-BE49-F238E27FC236}">
                  <a16:creationId xmlns="" xmlns:a16="http://schemas.microsoft.com/office/drawing/2014/main" id="{43384DEA-E36D-46A7-0DA8-F22EEA7A1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460" y="6359769"/>
              <a:ext cx="1793396" cy="4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7421AC9-8BE5-D18C-E5E1-F3F5FDE9AF52}"/>
                </a:ext>
              </a:extLst>
            </p:cNvPr>
            <p:cNvSpPr txBox="1"/>
            <p:nvPr/>
          </p:nvSpPr>
          <p:spPr>
            <a:xfrm>
              <a:off x="9874835" y="6236872"/>
              <a:ext cx="198000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Slide credit: </a:t>
              </a:r>
              <a:r>
                <a:rPr lang="en-US" sz="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clinicaleducationalliance</a:t>
              </a:r>
              <a:r>
                <a:rPr lang="en-US" sz="800" b="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.com: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7978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57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57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57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0054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950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12/4/2025</a:t>
            </a:fld>
            <a:endParaRPr lang="en-US" b="0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white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white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869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=""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=""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57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57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883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  <p:sldLayoutId id="214748477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4">
          <p15:clr>
            <a:srgbClr val="F26B43"/>
          </p15:clr>
        </p15:guide>
        <p15:guide id="2" pos="456">
          <p15:clr>
            <a:srgbClr val="F26B43"/>
          </p15:clr>
        </p15:guide>
        <p15:guide id="3" orient="horz" pos="1010">
          <p15:clr>
            <a:srgbClr val="F26B43"/>
          </p15:clr>
        </p15:guide>
        <p15:guide id="4" orient="horz" pos="4138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28">
          <p15:clr>
            <a:srgbClr val="F26B43"/>
          </p15:clr>
        </p15:guide>
        <p15:guide id="8" pos="7231">
          <p15:clr>
            <a:srgbClr val="F26B43"/>
          </p15:clr>
        </p15:guide>
        <p15:guide id="9" pos="74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12/4/2025</a:t>
            </a:fld>
            <a:endParaRPr lang="en-US" b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749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9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ransition spd="med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kern="1200">
          <a:solidFill>
            <a:srgbClr val="0062A1"/>
          </a:solidFill>
          <a:latin typeface="Helvetica"/>
          <a:ea typeface="MS PGothic" pitchFamily="34" charset="-128"/>
          <a:cs typeface="ＭＳ Ｐゴシック" pitchFamily="-112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MS PGothic" pitchFamily="34" charset="-128"/>
          <a:cs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MS PGothic" pitchFamily="34" charset="-128"/>
          <a:cs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MS PGothic" pitchFamily="34" charset="-128"/>
          <a:cs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MS PGothic" pitchFamily="34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rgbClr val="0062A1"/>
          </a:solidFill>
          <a:latin typeface="Helvetica" charset="0"/>
          <a:ea typeface="ＭＳ Ｐゴシック" charset="-128"/>
        </a:defRPr>
      </a:lvl9pPr>
    </p:titleStyle>
    <p:bodyStyle>
      <a:lvl1pPr marL="180975" indent="-180975" algn="just" defTabSz="457200" rtl="0" eaLnBrk="0" fontAlgn="base" hangingPunct="0">
        <a:spcBef>
          <a:spcPct val="20000"/>
        </a:spcBef>
        <a:spcAft>
          <a:spcPts val="300"/>
        </a:spcAft>
        <a:buSzPct val="124000"/>
        <a:buBlip>
          <a:blip r:embed="rId13"/>
        </a:buBlip>
        <a:defRPr sz="1200" kern="1200">
          <a:solidFill>
            <a:srgbClr val="4A5C68"/>
          </a:solidFill>
          <a:latin typeface="Helvetica"/>
          <a:ea typeface="MS PGothic" pitchFamily="34" charset="-128"/>
          <a:cs typeface="ＭＳ Ｐゴシック" pitchFamily="-112" charset="-128"/>
        </a:defRPr>
      </a:lvl1pPr>
      <a:lvl2pPr marL="177800" indent="177800" algn="just" defTabSz="457200" rtl="0" eaLnBrk="0" fontAlgn="base" hangingPunct="0">
        <a:spcBef>
          <a:spcPts val="263"/>
        </a:spcBef>
        <a:spcAft>
          <a:spcPts val="300"/>
        </a:spcAft>
        <a:buSzPct val="100000"/>
        <a:buBlip>
          <a:blip r:embed="rId14"/>
        </a:buBlip>
        <a:defRPr sz="1200" kern="1200">
          <a:solidFill>
            <a:srgbClr val="4A5C68"/>
          </a:solidFill>
          <a:latin typeface="Helvetica"/>
          <a:ea typeface="MS PGothic" pitchFamily="34" charset="-128"/>
          <a:cs typeface="ＭＳ Ｐゴシック" pitchFamily="-112" charset="-128"/>
        </a:defRPr>
      </a:lvl2pPr>
      <a:lvl3pPr marL="360363" indent="180975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1200" kern="1200">
          <a:solidFill>
            <a:srgbClr val="4A5C68"/>
          </a:solidFill>
          <a:latin typeface="Helvetica"/>
          <a:ea typeface="MS PGothic" pitchFamily="34" charset="-128"/>
          <a:cs typeface="ＭＳ Ｐゴシック" pitchFamily="-112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4A5C68"/>
          </a:solidFill>
          <a:latin typeface="Helvetica"/>
          <a:ea typeface="MS PGothic" pitchFamily="34" charset="-128"/>
          <a:cs typeface="ＭＳ Ｐゴシック" pitchFamily="-112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4A5C68"/>
          </a:solidFill>
          <a:latin typeface="Helvetica"/>
          <a:ea typeface="MS PGothic" pitchFamily="34" charset="-128"/>
          <a:cs typeface="ＭＳ Ｐゴシック" pitchFamily="-112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872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Abstracts to highlight in </a:t>
            </a:r>
            <a:r>
              <a:rPr lang="en-US" altLang="en-US" b="1" dirty="0"/>
              <a:t>EGFR-Mutated NSCLC,</a:t>
            </a:r>
            <a:r>
              <a:rPr lang="en-US" b="1" dirty="0"/>
              <a:t> ASCO25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4291"/>
            <a:ext cx="109728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/>
              <a:t>Maher S. Saifo, MD, Post-Doc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/>
              <a:t>Professor of Medical Oncology</a:t>
            </a:r>
          </a:p>
          <a:p>
            <a:pPr marL="0" indent="0" algn="ctr">
              <a:lnSpc>
                <a:spcPct val="170000"/>
              </a:lnSpc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Syrian </a:t>
            </a:r>
            <a:r>
              <a:rPr lang="en-US" b="1" dirty="0"/>
              <a:t>Association of </a:t>
            </a:r>
            <a:r>
              <a:rPr lang="en-US" b="1" dirty="0" smtClean="0"/>
              <a:t>Oncology, Dec </a:t>
            </a:r>
            <a:r>
              <a:rPr lang="en-US" b="1" dirty="0" smtClean="0"/>
              <a:t>4-6, </a:t>
            </a:r>
            <a:r>
              <a:rPr lang="en-US" b="1" dirty="0" smtClean="0"/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2EA4C-9F1C-EE53-F43B-5A1FDE19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from Pivotal Trial (Common Mutations)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FAE0D2A7-B699-1A78-9FF0-DAF302DDC8F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09795" y="1249267"/>
          <a:ext cx="10877551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B5D19C7-9C7A-C441-B4C2-6E4B9F786976}"/>
              </a:ext>
            </a:extLst>
          </p:cNvPr>
          <p:cNvSpPr txBox="1"/>
          <p:nvPr/>
        </p:nvSpPr>
        <p:spPr bwMode="auto">
          <a:xfrm>
            <a:off x="6332549" y="6183664"/>
            <a:ext cx="3364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*Lower end of 95% confidence interval, median OS not yet reached.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="" xmlns:a16="http://schemas.microsoft.com/office/drawing/2014/main" id="{22F6C574-A910-F13E-CB8B-1F7CEF8A7E70}"/>
              </a:ext>
            </a:extLst>
          </p:cNvPr>
          <p:cNvSpPr/>
          <p:nvPr/>
        </p:nvSpPr>
        <p:spPr bwMode="auto">
          <a:xfrm rot="16200000">
            <a:off x="2819819" y="5212143"/>
            <a:ext cx="153576" cy="1442367"/>
          </a:xfrm>
          <a:prstGeom prst="leftBracke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="" xmlns:a16="http://schemas.microsoft.com/office/drawing/2014/main" id="{C6EA7783-626F-0528-33ED-D3C06D70DEF6}"/>
              </a:ext>
            </a:extLst>
          </p:cNvPr>
          <p:cNvSpPr/>
          <p:nvPr/>
        </p:nvSpPr>
        <p:spPr bwMode="auto">
          <a:xfrm rot="16200000">
            <a:off x="6085313" y="5209430"/>
            <a:ext cx="153576" cy="1442367"/>
          </a:xfrm>
          <a:prstGeom prst="leftBracke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="" xmlns:a16="http://schemas.microsoft.com/office/drawing/2014/main" id="{3233CCA1-D5AD-F320-416B-09445179B440}"/>
              </a:ext>
            </a:extLst>
          </p:cNvPr>
          <p:cNvSpPr/>
          <p:nvPr/>
        </p:nvSpPr>
        <p:spPr bwMode="auto">
          <a:xfrm rot="16200000">
            <a:off x="9620265" y="5209429"/>
            <a:ext cx="153576" cy="1442367"/>
          </a:xfrm>
          <a:prstGeom prst="leftBracke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C3B3755B-CFCB-A489-5621-40B3047CA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56" y="6170964"/>
            <a:ext cx="5312533" cy="461665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Helvetica"/>
              </a:rPr>
              <a:t>1. Sorie. NEJM. 2018;378:113. 2. Ramalingham. NEJM. 2020;382:41. </a:t>
            </a:r>
            <a:b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Helvetica"/>
              </a:rPr>
            </a:b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Helvetica"/>
              </a:rPr>
              <a:t>3. Janne. NEJM. 2025. 4. Cho. NEJM. 2024;391:1486.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AE5FBA-EF33-B907-71FB-D15426373951}"/>
              </a:ext>
            </a:extLst>
          </p:cNvPr>
          <p:cNvSpPr txBox="1"/>
          <p:nvPr/>
        </p:nvSpPr>
        <p:spPr bwMode="auto">
          <a:xfrm>
            <a:off x="1933731" y="5237200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F690FB-131A-7DCD-2229-80978AB8CFB9}"/>
              </a:ext>
            </a:extLst>
          </p:cNvPr>
          <p:cNvSpPr txBox="1"/>
          <p:nvPr/>
        </p:nvSpPr>
        <p:spPr bwMode="auto">
          <a:xfrm>
            <a:off x="4064833" y="5237200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275FF3-7920-B0FF-4F04-2F41FBC61B3E}"/>
              </a:ext>
            </a:extLst>
          </p:cNvPr>
          <p:cNvSpPr txBox="1"/>
          <p:nvPr/>
        </p:nvSpPr>
        <p:spPr bwMode="auto">
          <a:xfrm>
            <a:off x="5793701" y="5240984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6AF989F-E9B6-8265-C385-89C044834860}"/>
              </a:ext>
            </a:extLst>
          </p:cNvPr>
          <p:cNvSpPr txBox="1"/>
          <p:nvPr/>
        </p:nvSpPr>
        <p:spPr bwMode="auto">
          <a:xfrm>
            <a:off x="7179388" y="5234878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27CF1ED-2CAA-2459-CC65-BD3B70F0BED6}"/>
              </a:ext>
            </a:extLst>
          </p:cNvPr>
          <p:cNvSpPr txBox="1"/>
          <p:nvPr/>
        </p:nvSpPr>
        <p:spPr bwMode="auto">
          <a:xfrm>
            <a:off x="9233304" y="5234877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3B22DE-9E74-C126-5DDB-453D9CA00834}"/>
              </a:ext>
            </a:extLst>
          </p:cNvPr>
          <p:cNvSpPr txBox="1"/>
          <p:nvPr/>
        </p:nvSpPr>
        <p:spPr bwMode="auto">
          <a:xfrm>
            <a:off x="10557276" y="5228535"/>
            <a:ext cx="263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267C73-8D08-F692-1116-1B08DE68E735}"/>
              </a:ext>
            </a:extLst>
          </p:cNvPr>
          <p:cNvSpPr txBox="1"/>
          <p:nvPr/>
        </p:nvSpPr>
        <p:spPr bwMode="auto">
          <a:xfrm>
            <a:off x="1226195" y="5205949"/>
            <a:ext cx="1728868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FLAURA</a:t>
            </a:r>
            <a:r>
              <a:rPr lang="en-US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(1st Gen TKI)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A219CD-EC83-7228-3C38-94BC8F2BEACC}"/>
              </a:ext>
            </a:extLst>
          </p:cNvPr>
          <p:cNvSpPr txBox="1"/>
          <p:nvPr/>
        </p:nvSpPr>
        <p:spPr bwMode="auto">
          <a:xfrm>
            <a:off x="2883347" y="5205949"/>
            <a:ext cx="1728868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FLAURA</a:t>
            </a:r>
            <a:r>
              <a:rPr lang="en-US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(Osimertinib)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17A3353-F516-077F-CBA4-E5C65C4353D3}"/>
              </a:ext>
            </a:extLst>
          </p:cNvPr>
          <p:cNvSpPr txBox="1"/>
          <p:nvPr/>
        </p:nvSpPr>
        <p:spPr bwMode="auto">
          <a:xfrm>
            <a:off x="4611487" y="5205949"/>
            <a:ext cx="1728868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FLAURA</a:t>
            </a:r>
            <a:r>
              <a:rPr lang="en-US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(Osimertinib)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EB579C-8BA1-42F4-9304-7ADA857BA618}"/>
              </a:ext>
            </a:extLst>
          </p:cNvPr>
          <p:cNvSpPr txBox="1"/>
          <p:nvPr/>
        </p:nvSpPr>
        <p:spPr bwMode="auto">
          <a:xfrm>
            <a:off x="6273111" y="5205949"/>
            <a:ext cx="1728868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FLAURA</a:t>
            </a:r>
            <a:r>
              <a:rPr lang="en-US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(Osi + Chemo)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7223D32-6430-4ED4-1DBB-982A0B3EA3F7}"/>
              </a:ext>
            </a:extLst>
          </p:cNvPr>
          <p:cNvSpPr txBox="1"/>
          <p:nvPr/>
        </p:nvSpPr>
        <p:spPr bwMode="auto">
          <a:xfrm>
            <a:off x="7985535" y="5205977"/>
            <a:ext cx="1728868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MARIPOSA</a:t>
            </a:r>
            <a:r>
              <a:rPr lang="en-US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(Osimertinib)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4268597-CBC2-2A6E-3F54-0F1D1F27420F}"/>
              </a:ext>
            </a:extLst>
          </p:cNvPr>
          <p:cNvSpPr txBox="1"/>
          <p:nvPr/>
        </p:nvSpPr>
        <p:spPr bwMode="auto">
          <a:xfrm>
            <a:off x="9580925" y="5205949"/>
            <a:ext cx="1893721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MARIPOSA</a:t>
            </a:r>
            <a:r>
              <a:rPr lang="en-US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(Ami + Lazertinib)</a:t>
            </a:r>
          </a:p>
        </p:txBody>
      </p:sp>
    </p:spTree>
    <p:extLst>
      <p:ext uri="{BB962C8B-B14F-4D97-AF65-F5344CB8AC3E}">
        <p14:creationId xmlns:p14="http://schemas.microsoft.com/office/powerpoint/2010/main" val="1898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61E80-34C7-5DD4-049F-2676292F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Second-line Treatment for </a:t>
            </a:r>
            <a:br>
              <a:rPr lang="en-US" dirty="0"/>
            </a:br>
            <a:r>
              <a:rPr lang="en-US" i="1" dirty="0"/>
              <a:t>EGFR</a:t>
            </a:r>
            <a:r>
              <a:rPr lang="en-US" dirty="0"/>
              <a:t>-Mutated Metastatic NSCLC</a:t>
            </a:r>
          </a:p>
        </p:txBody>
      </p:sp>
    </p:spTree>
    <p:extLst>
      <p:ext uri="{BB962C8B-B14F-4D97-AF65-F5344CB8AC3E}">
        <p14:creationId xmlns:p14="http://schemas.microsoft.com/office/powerpoint/2010/main" val="27399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0EC491C-D50A-F24D-944A-93EC5F2F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Repeat Testing at Resistance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5F666E6-8648-74AC-2902-6AC74A3CD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857" y="1510730"/>
            <a:ext cx="4387817" cy="46787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For </a:t>
            </a:r>
            <a:r>
              <a:rPr lang="en-US" i="1" dirty="0"/>
              <a:t>EGFR</a:t>
            </a:r>
            <a:r>
              <a:rPr lang="en-US" dirty="0"/>
              <a:t>-mutated NSCLCs, repeat testing when patients develop acquired resistance to an EGFR TKI can help select subsequent therapy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Resistance testing can also provide important insights for patients progressing on ALK and other TKIs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906001C-C8BC-4BAE-9A47-E59BADDA5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71" y="6357678"/>
            <a:ext cx="29167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Schoenfeld. Clin Cancer Res. 2020;26:2654.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667BEF34-ED28-5FA8-A1D7-DD02C62A0DB8}"/>
              </a:ext>
            </a:extLst>
          </p:cNvPr>
          <p:cNvGraphicFramePr/>
          <p:nvPr/>
        </p:nvGraphicFramePr>
        <p:xfrm>
          <a:off x="5084081" y="91993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5F9A561-F2F3-457B-2EBA-73C945DCC618}"/>
              </a:ext>
            </a:extLst>
          </p:cNvPr>
          <p:cNvSpPr txBox="1"/>
          <p:nvPr/>
        </p:nvSpPr>
        <p:spPr bwMode="auto">
          <a:xfrm rot="4942839">
            <a:off x="8355389" y="1869354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Pleomorphic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86DCA07-8DF4-A85D-609E-56087D31AF4D}"/>
              </a:ext>
            </a:extLst>
          </p:cNvPr>
          <p:cNvSpPr txBox="1"/>
          <p:nvPr/>
        </p:nvSpPr>
        <p:spPr bwMode="auto">
          <a:xfrm rot="3675439">
            <a:off x="7877861" y="2143138"/>
            <a:ext cx="960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Squamous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FF1DF99-9BBE-B628-94DD-E6C2A97D43E2}"/>
              </a:ext>
            </a:extLst>
          </p:cNvPr>
          <p:cNvSpPr txBox="1"/>
          <p:nvPr/>
        </p:nvSpPr>
        <p:spPr bwMode="auto">
          <a:xfrm>
            <a:off x="9813867" y="3786263"/>
            <a:ext cx="9056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Unknown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8FDAA59-2F6B-B36D-C44E-6DFA618F9C9A}"/>
              </a:ext>
            </a:extLst>
          </p:cNvPr>
          <p:cNvSpPr txBox="1"/>
          <p:nvPr/>
        </p:nvSpPr>
        <p:spPr bwMode="auto">
          <a:xfrm rot="2891236">
            <a:off x="7546284" y="2359440"/>
            <a:ext cx="5934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Small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cell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36F34E5-63BA-9AC7-8068-39D6B629524F}"/>
              </a:ext>
            </a:extLst>
          </p:cNvPr>
          <p:cNvSpPr txBox="1"/>
          <p:nvPr/>
        </p:nvSpPr>
        <p:spPr bwMode="auto">
          <a:xfrm rot="1800000">
            <a:off x="7163496" y="2851353"/>
            <a:ext cx="9637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i="1" dirty="0">
                <a:latin typeface="Calibri" panose="020F0502020204030204" pitchFamily="34" charset="0"/>
              </a:rPr>
              <a:t>RET </a:t>
            </a:r>
            <a:r>
              <a:rPr lang="en-US" sz="1400" b="1" dirty="0">
                <a:latin typeface="Calibri" panose="020F0502020204030204" pitchFamily="34" charset="0"/>
              </a:rPr>
              <a:t>fusion</a:t>
            </a:r>
            <a:endParaRPr lang="en-US" sz="1400" b="1" i="1" dirty="0"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B81097-A8D8-54AA-F620-967A15C25A69}"/>
              </a:ext>
            </a:extLst>
          </p:cNvPr>
          <p:cNvSpPr txBox="1"/>
          <p:nvPr/>
        </p:nvSpPr>
        <p:spPr bwMode="auto">
          <a:xfrm rot="674647">
            <a:off x="6804150" y="3227993"/>
            <a:ext cx="1079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BRAF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fusion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265F76C-27E0-DDCF-72AD-336275830F00}"/>
              </a:ext>
            </a:extLst>
          </p:cNvPr>
          <p:cNvSpPr txBox="1"/>
          <p:nvPr/>
        </p:nvSpPr>
        <p:spPr bwMode="auto">
          <a:xfrm>
            <a:off x="6973770" y="3779798"/>
            <a:ext cx="8883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MET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amp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32E8AC0-03DA-5807-A63B-DC4596F448A7}"/>
              </a:ext>
            </a:extLst>
          </p:cNvPr>
          <p:cNvSpPr txBox="1"/>
          <p:nvPr/>
        </p:nvSpPr>
        <p:spPr bwMode="auto">
          <a:xfrm rot="20184161">
            <a:off x="7088173" y="4379906"/>
            <a:ext cx="9204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KRAS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mut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90A716-E54E-6B9B-72CB-8614A77D2025}"/>
              </a:ext>
            </a:extLst>
          </p:cNvPr>
          <p:cNvSpPr txBox="1"/>
          <p:nvPr/>
        </p:nvSpPr>
        <p:spPr bwMode="auto">
          <a:xfrm rot="19240555">
            <a:off x="7316770" y="4762841"/>
            <a:ext cx="9383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EFGR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amp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0F792BF-E27C-53F9-7C35-850AC4630E5D}"/>
              </a:ext>
            </a:extLst>
          </p:cNvPr>
          <p:cNvSpPr txBox="1"/>
          <p:nvPr/>
        </p:nvSpPr>
        <p:spPr bwMode="auto">
          <a:xfrm rot="18399453">
            <a:off x="7511366" y="5096487"/>
            <a:ext cx="1081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</a:rPr>
              <a:t>EFGR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G724S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7179EE9-A08E-D0C2-0419-07AF29C1373D}"/>
              </a:ext>
            </a:extLst>
          </p:cNvPr>
          <p:cNvSpPr txBox="1"/>
          <p:nvPr/>
        </p:nvSpPr>
        <p:spPr bwMode="auto">
          <a:xfrm>
            <a:off x="6090548" y="1548417"/>
            <a:ext cx="1612044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Transformation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77339CF-18F4-0FAE-3703-9AEEFE6500F1}"/>
              </a:ext>
            </a:extLst>
          </p:cNvPr>
          <p:cNvSpPr txBox="1"/>
          <p:nvPr/>
        </p:nvSpPr>
        <p:spPr bwMode="auto">
          <a:xfrm>
            <a:off x="5498811" y="3073325"/>
            <a:ext cx="1108701" cy="369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Off Target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EA4DF0D-D2AB-0BEF-7511-01F158A27E8D}"/>
              </a:ext>
            </a:extLst>
          </p:cNvPr>
          <p:cNvSpPr txBox="1"/>
          <p:nvPr/>
        </p:nvSpPr>
        <p:spPr bwMode="auto">
          <a:xfrm>
            <a:off x="6343215" y="5591130"/>
            <a:ext cx="1091709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latin typeface="Calibri" panose="020F0502020204030204" pitchFamily="34" charset="0"/>
              </a:rPr>
              <a:t>On Target</a:t>
            </a:r>
          </a:p>
        </p:txBody>
      </p:sp>
    </p:spTree>
    <p:extLst>
      <p:ext uri="{BB962C8B-B14F-4D97-AF65-F5344CB8AC3E}">
        <p14:creationId xmlns:p14="http://schemas.microsoft.com/office/powerpoint/2010/main" val="182450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3DAC75E2-E9E4-F2C1-258D-D5D9D3D31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7E7A382-F593-5CAF-12C7-984B443B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Metastatic </a:t>
            </a:r>
            <a:r>
              <a:rPr lang="en-US" i="1" dirty="0"/>
              <a:t>EGFR</a:t>
            </a:r>
            <a:r>
              <a:rPr lang="en-US" dirty="0"/>
              <a:t>-Mutated NSCLC (Uncommon Mutations)</a:t>
            </a:r>
          </a:p>
        </p:txBody>
      </p:sp>
    </p:spTree>
    <p:extLst>
      <p:ext uri="{BB962C8B-B14F-4D97-AF65-F5344CB8AC3E}">
        <p14:creationId xmlns:p14="http://schemas.microsoft.com/office/powerpoint/2010/main" val="41604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392CD-84A2-4785-8456-257A1CB6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Atypical </a:t>
            </a:r>
            <a:r>
              <a:rPr lang="en-US" i="1" dirty="0"/>
              <a:t>EGFR</a:t>
            </a:r>
            <a:r>
              <a:rPr lang="en-US" dirty="0"/>
              <a:t> Mutations in </a:t>
            </a:r>
            <a:br>
              <a:rPr lang="en-US" dirty="0"/>
            </a:br>
            <a:r>
              <a:rPr lang="en-US" dirty="0"/>
              <a:t>Advanced NSCLC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12FA5B67-CB2A-4F17-B8E7-194FBD3914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2687" y="5626388"/>
            <a:ext cx="10877551" cy="601662"/>
          </a:xfrm>
        </p:spPr>
        <p:txBody>
          <a:bodyPr/>
          <a:lstStyle/>
          <a:p>
            <a:r>
              <a:rPr lang="en-US" sz="2200" dirty="0"/>
              <a:t>Most common atypical </a:t>
            </a:r>
            <a:r>
              <a:rPr lang="en-US" sz="2200" i="1" dirty="0"/>
              <a:t>EGFR</a:t>
            </a:r>
            <a:r>
              <a:rPr lang="en-US" sz="2200" dirty="0"/>
              <a:t> mutations: S768I, L861Q, G719X, exon 20 insertions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F5BF99-FA49-221A-FE58-2FD5A8C10DD9}"/>
              </a:ext>
            </a:extLst>
          </p:cNvPr>
          <p:cNvSpPr txBox="1"/>
          <p:nvPr/>
        </p:nvSpPr>
        <p:spPr bwMode="auto">
          <a:xfrm>
            <a:off x="4031035" y="1501523"/>
            <a:ext cx="4333223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NSCLC Harboring Classical and Atypical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EGFR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Mutations (N = 11,619)</a:t>
            </a:r>
          </a:p>
        </p:txBody>
      </p:sp>
      <p:grpSp>
        <p:nvGrpSpPr>
          <p:cNvPr id="2066" name="Group 2065">
            <a:extLst>
              <a:ext uri="{FF2B5EF4-FFF2-40B4-BE49-F238E27FC236}">
                <a16:creationId xmlns="" xmlns:a16="http://schemas.microsoft.com/office/drawing/2014/main" id="{B9B924CB-122F-40F9-0894-DA16328080A0}"/>
              </a:ext>
            </a:extLst>
          </p:cNvPr>
          <p:cNvGrpSpPr/>
          <p:nvPr/>
        </p:nvGrpSpPr>
        <p:grpSpPr>
          <a:xfrm>
            <a:off x="4848916" y="2273286"/>
            <a:ext cx="4943317" cy="3068124"/>
            <a:chOff x="2361186" y="2383540"/>
            <a:chExt cx="4943317" cy="306812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CFA35ADE-1213-347A-130B-E15A457777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17298" y="4530279"/>
              <a:ext cx="427847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Freeform: Shape 99">
              <a:extLst>
                <a:ext uri="{FF2B5EF4-FFF2-40B4-BE49-F238E27FC236}">
                  <a16:creationId xmlns="" xmlns:a16="http://schemas.microsoft.com/office/drawing/2014/main" id="{01D5C030-EC12-2040-94B0-B4C93CEF88BD}"/>
                </a:ext>
              </a:extLst>
            </p:cNvPr>
            <p:cNvSpPr/>
            <p:nvPr/>
          </p:nvSpPr>
          <p:spPr bwMode="auto">
            <a:xfrm rot="5400000" flipH="1" flipV="1">
              <a:off x="5223761" y="4612498"/>
              <a:ext cx="184928" cy="229997"/>
            </a:xfrm>
            <a:custGeom>
              <a:avLst/>
              <a:gdLst>
                <a:gd name="connsiteX0" fmla="*/ 0 w 301557"/>
                <a:gd name="connsiteY0" fmla="*/ 272375 h 272375"/>
                <a:gd name="connsiteX1" fmla="*/ 175098 w 301557"/>
                <a:gd name="connsiteY1" fmla="*/ 0 h 272375"/>
                <a:gd name="connsiteX2" fmla="*/ 301557 w 301557"/>
                <a:gd name="connsiteY2" fmla="*/ 0 h 272375"/>
                <a:gd name="connsiteX0" fmla="*/ 0 w 301557"/>
                <a:gd name="connsiteY0" fmla="*/ 272375 h 273295"/>
                <a:gd name="connsiteX1" fmla="*/ 268701 w 301557"/>
                <a:gd name="connsiteY1" fmla="*/ 273295 h 273295"/>
                <a:gd name="connsiteX2" fmla="*/ 301557 w 301557"/>
                <a:gd name="connsiteY2" fmla="*/ 0 h 273295"/>
                <a:gd name="connsiteX0" fmla="*/ 0 w 301557"/>
                <a:gd name="connsiteY0" fmla="*/ 272375 h 273295"/>
                <a:gd name="connsiteX1" fmla="*/ 268701 w 301557"/>
                <a:gd name="connsiteY1" fmla="*/ 273295 h 273295"/>
                <a:gd name="connsiteX2" fmla="*/ 301557 w 301557"/>
                <a:gd name="connsiteY2" fmla="*/ 0 h 273295"/>
                <a:gd name="connsiteX0" fmla="*/ 0 w 301557"/>
                <a:gd name="connsiteY0" fmla="*/ 272375 h 273295"/>
                <a:gd name="connsiteX1" fmla="*/ 268701 w 301557"/>
                <a:gd name="connsiteY1" fmla="*/ 273295 h 273295"/>
                <a:gd name="connsiteX2" fmla="*/ 301557 w 301557"/>
                <a:gd name="connsiteY2" fmla="*/ 0 h 273295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8504"/>
                <a:gd name="connsiteY0" fmla="*/ 215439 h 216359"/>
                <a:gd name="connsiteX1" fmla="*/ 268701 w 308504"/>
                <a:gd name="connsiteY1" fmla="*/ 216359 h 216359"/>
                <a:gd name="connsiteX2" fmla="*/ 306015 w 308504"/>
                <a:gd name="connsiteY2" fmla="*/ 0 h 216359"/>
                <a:gd name="connsiteX0" fmla="*/ 0 w 279039"/>
                <a:gd name="connsiteY0" fmla="*/ 226826 h 227746"/>
                <a:gd name="connsiteX1" fmla="*/ 268701 w 279039"/>
                <a:gd name="connsiteY1" fmla="*/ 227746 h 227746"/>
                <a:gd name="connsiteX2" fmla="*/ 265899 w 279039"/>
                <a:gd name="connsiteY2" fmla="*/ 0 h 227746"/>
                <a:gd name="connsiteX0" fmla="*/ 0 w 279039"/>
                <a:gd name="connsiteY0" fmla="*/ 226826 h 227746"/>
                <a:gd name="connsiteX1" fmla="*/ 268701 w 279039"/>
                <a:gd name="connsiteY1" fmla="*/ 227746 h 227746"/>
                <a:gd name="connsiteX2" fmla="*/ 265899 w 279039"/>
                <a:gd name="connsiteY2" fmla="*/ 0 h 227746"/>
                <a:gd name="connsiteX0" fmla="*/ 0 w 271397"/>
                <a:gd name="connsiteY0" fmla="*/ 226826 h 227746"/>
                <a:gd name="connsiteX1" fmla="*/ 268701 w 271397"/>
                <a:gd name="connsiteY1" fmla="*/ 227746 h 227746"/>
                <a:gd name="connsiteX2" fmla="*/ 265899 w 271397"/>
                <a:gd name="connsiteY2" fmla="*/ 0 h 227746"/>
                <a:gd name="connsiteX0" fmla="*/ 0 w 268701"/>
                <a:gd name="connsiteY0" fmla="*/ 226826 h 227746"/>
                <a:gd name="connsiteX1" fmla="*/ 268701 w 268701"/>
                <a:gd name="connsiteY1" fmla="*/ 227746 h 227746"/>
                <a:gd name="connsiteX2" fmla="*/ 265899 w 268701"/>
                <a:gd name="connsiteY2" fmla="*/ 0 h 2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01" h="227746">
                  <a:moveTo>
                    <a:pt x="0" y="226826"/>
                  </a:moveTo>
                  <a:lnTo>
                    <a:pt x="268701" y="227746"/>
                  </a:lnTo>
                  <a:lnTo>
                    <a:pt x="26589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Freeform: Shape 99">
              <a:extLst>
                <a:ext uri="{FF2B5EF4-FFF2-40B4-BE49-F238E27FC236}">
                  <a16:creationId xmlns="" xmlns:a16="http://schemas.microsoft.com/office/drawing/2014/main" id="{A3ACD0E6-51E6-51CC-014F-6E3A90E27F4D}"/>
                </a:ext>
              </a:extLst>
            </p:cNvPr>
            <p:cNvSpPr/>
            <p:nvPr/>
          </p:nvSpPr>
          <p:spPr bwMode="auto">
            <a:xfrm flipH="1" flipV="1">
              <a:off x="4854502" y="2830220"/>
              <a:ext cx="360568" cy="430332"/>
            </a:xfrm>
            <a:custGeom>
              <a:avLst/>
              <a:gdLst>
                <a:gd name="connsiteX0" fmla="*/ 0 w 301557"/>
                <a:gd name="connsiteY0" fmla="*/ 272375 h 272375"/>
                <a:gd name="connsiteX1" fmla="*/ 175098 w 301557"/>
                <a:gd name="connsiteY1" fmla="*/ 0 h 272375"/>
                <a:gd name="connsiteX2" fmla="*/ 301557 w 301557"/>
                <a:gd name="connsiteY2" fmla="*/ 0 h 272375"/>
                <a:gd name="connsiteX0" fmla="*/ 0 w 301557"/>
                <a:gd name="connsiteY0" fmla="*/ 272375 h 273295"/>
                <a:gd name="connsiteX1" fmla="*/ 268701 w 301557"/>
                <a:gd name="connsiteY1" fmla="*/ 273295 h 273295"/>
                <a:gd name="connsiteX2" fmla="*/ 301557 w 301557"/>
                <a:gd name="connsiteY2" fmla="*/ 0 h 273295"/>
                <a:gd name="connsiteX0" fmla="*/ 0 w 301557"/>
                <a:gd name="connsiteY0" fmla="*/ 272375 h 273295"/>
                <a:gd name="connsiteX1" fmla="*/ 268701 w 301557"/>
                <a:gd name="connsiteY1" fmla="*/ 273295 h 273295"/>
                <a:gd name="connsiteX2" fmla="*/ 301557 w 301557"/>
                <a:gd name="connsiteY2" fmla="*/ 0 h 273295"/>
                <a:gd name="connsiteX0" fmla="*/ 0 w 301557"/>
                <a:gd name="connsiteY0" fmla="*/ 272375 h 273295"/>
                <a:gd name="connsiteX1" fmla="*/ 268701 w 301557"/>
                <a:gd name="connsiteY1" fmla="*/ 273295 h 273295"/>
                <a:gd name="connsiteX2" fmla="*/ 301557 w 301557"/>
                <a:gd name="connsiteY2" fmla="*/ 0 h 273295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6015"/>
                <a:gd name="connsiteY0" fmla="*/ 215439 h 216359"/>
                <a:gd name="connsiteX1" fmla="*/ 268701 w 306015"/>
                <a:gd name="connsiteY1" fmla="*/ 216359 h 216359"/>
                <a:gd name="connsiteX2" fmla="*/ 306015 w 306015"/>
                <a:gd name="connsiteY2" fmla="*/ 0 h 216359"/>
                <a:gd name="connsiteX0" fmla="*/ 0 w 308504"/>
                <a:gd name="connsiteY0" fmla="*/ 215439 h 216359"/>
                <a:gd name="connsiteX1" fmla="*/ 268701 w 308504"/>
                <a:gd name="connsiteY1" fmla="*/ 216359 h 216359"/>
                <a:gd name="connsiteX2" fmla="*/ 306015 w 308504"/>
                <a:gd name="connsiteY2" fmla="*/ 0 h 216359"/>
                <a:gd name="connsiteX0" fmla="*/ 0 w 279039"/>
                <a:gd name="connsiteY0" fmla="*/ 226826 h 227746"/>
                <a:gd name="connsiteX1" fmla="*/ 268701 w 279039"/>
                <a:gd name="connsiteY1" fmla="*/ 227746 h 227746"/>
                <a:gd name="connsiteX2" fmla="*/ 265899 w 279039"/>
                <a:gd name="connsiteY2" fmla="*/ 0 h 227746"/>
                <a:gd name="connsiteX0" fmla="*/ 0 w 279039"/>
                <a:gd name="connsiteY0" fmla="*/ 226826 h 227746"/>
                <a:gd name="connsiteX1" fmla="*/ 268701 w 279039"/>
                <a:gd name="connsiteY1" fmla="*/ 227746 h 227746"/>
                <a:gd name="connsiteX2" fmla="*/ 265899 w 279039"/>
                <a:gd name="connsiteY2" fmla="*/ 0 h 227746"/>
                <a:gd name="connsiteX0" fmla="*/ 0 w 271397"/>
                <a:gd name="connsiteY0" fmla="*/ 226826 h 227746"/>
                <a:gd name="connsiteX1" fmla="*/ 268701 w 271397"/>
                <a:gd name="connsiteY1" fmla="*/ 227746 h 227746"/>
                <a:gd name="connsiteX2" fmla="*/ 265899 w 271397"/>
                <a:gd name="connsiteY2" fmla="*/ 0 h 227746"/>
                <a:gd name="connsiteX0" fmla="*/ 0 w 268701"/>
                <a:gd name="connsiteY0" fmla="*/ 226826 h 227746"/>
                <a:gd name="connsiteX1" fmla="*/ 268701 w 268701"/>
                <a:gd name="connsiteY1" fmla="*/ 227746 h 227746"/>
                <a:gd name="connsiteX2" fmla="*/ 265899 w 268701"/>
                <a:gd name="connsiteY2" fmla="*/ 0 h 22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01" h="227746">
                  <a:moveTo>
                    <a:pt x="0" y="226826"/>
                  </a:moveTo>
                  <a:lnTo>
                    <a:pt x="268701" y="227746"/>
                  </a:lnTo>
                  <a:lnTo>
                    <a:pt x="26589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9" name="Oval 2058">
              <a:extLst>
                <a:ext uri="{FF2B5EF4-FFF2-40B4-BE49-F238E27FC236}">
                  <a16:creationId xmlns="" xmlns:a16="http://schemas.microsoft.com/office/drawing/2014/main" id="{127AB708-3C7E-E844-6293-D43A591E6C08}"/>
                </a:ext>
              </a:extLst>
            </p:cNvPr>
            <p:cNvSpPr/>
            <p:nvPr/>
          </p:nvSpPr>
          <p:spPr bwMode="auto">
            <a:xfrm>
              <a:off x="2361186" y="2423369"/>
              <a:ext cx="3028295" cy="302829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2D98C529-3CD5-9E5F-9739-9171BD99401C}"/>
                </a:ext>
              </a:extLst>
            </p:cNvPr>
            <p:cNvSpPr txBox="1"/>
            <p:nvPr/>
          </p:nvSpPr>
          <p:spPr bwMode="auto">
            <a:xfrm>
              <a:off x="5192592" y="2579342"/>
              <a:ext cx="1224735" cy="48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90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Complex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90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D907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atypical 9.1%</a:t>
              </a:r>
            </a:p>
          </p:txBody>
        </p:sp>
        <p:sp>
          <p:nvSpPr>
            <p:cNvPr id="48" name="Partial Circle 82">
              <a:extLst>
                <a:ext uri="{FF2B5EF4-FFF2-40B4-BE49-F238E27FC236}">
                  <a16:creationId xmlns="" xmlns:a16="http://schemas.microsoft.com/office/drawing/2014/main" id="{BF15AF01-4094-13D9-477B-2B7118ED842D}"/>
                </a:ext>
              </a:extLst>
            </p:cNvPr>
            <p:cNvSpPr/>
            <p:nvPr/>
          </p:nvSpPr>
          <p:spPr bwMode="auto">
            <a:xfrm rot="831349">
              <a:off x="2555080" y="3883552"/>
              <a:ext cx="2031412" cy="1512505"/>
            </a:xfrm>
            <a:custGeom>
              <a:avLst/>
              <a:gdLst>
                <a:gd name="connsiteX0" fmla="*/ 1708011 w 3002264"/>
                <a:gd name="connsiteY0" fmla="*/ 14324 h 3002265"/>
                <a:gd name="connsiteX1" fmla="*/ 2977229 w 3002264"/>
                <a:gd name="connsiteY1" fmla="*/ 1228121 h 3002265"/>
                <a:gd name="connsiteX2" fmla="*/ 2226120 w 3002264"/>
                <a:gd name="connsiteY2" fmla="*/ 2815588 h 3002265"/>
                <a:gd name="connsiteX3" fmla="*/ 482723 w 3002264"/>
                <a:gd name="connsiteY3" fmla="*/ 2603965 h 3002265"/>
                <a:gd name="connsiteX4" fmla="*/ 1501132 w 3002264"/>
                <a:gd name="connsiteY4" fmla="*/ 1501133 h 3002265"/>
                <a:gd name="connsiteX5" fmla="*/ 1708011 w 3002264"/>
                <a:gd name="connsiteY5" fmla="*/ 14324 h 3002265"/>
                <a:gd name="connsiteX0" fmla="*/ 1018409 w 2519627"/>
                <a:gd name="connsiteY0" fmla="*/ 273012 h 1774169"/>
                <a:gd name="connsiteX1" fmla="*/ 2494506 w 2519627"/>
                <a:gd name="connsiteY1" fmla="*/ 0 h 1774169"/>
                <a:gd name="connsiteX2" fmla="*/ 1743397 w 2519627"/>
                <a:gd name="connsiteY2" fmla="*/ 1587467 h 1774169"/>
                <a:gd name="connsiteX3" fmla="*/ 0 w 2519627"/>
                <a:gd name="connsiteY3" fmla="*/ 1375844 h 1774169"/>
                <a:gd name="connsiteX4" fmla="*/ 1018409 w 2519627"/>
                <a:gd name="connsiteY4" fmla="*/ 273012 h 1774169"/>
                <a:gd name="connsiteX0" fmla="*/ 1018409 w 1743397"/>
                <a:gd name="connsiteY0" fmla="*/ 0 h 1501157"/>
                <a:gd name="connsiteX1" fmla="*/ 1743397 w 1743397"/>
                <a:gd name="connsiteY1" fmla="*/ 1314455 h 1501157"/>
                <a:gd name="connsiteX2" fmla="*/ 0 w 1743397"/>
                <a:gd name="connsiteY2" fmla="*/ 1102832 h 1501157"/>
                <a:gd name="connsiteX3" fmla="*/ 1018409 w 1743397"/>
                <a:gd name="connsiteY3" fmla="*/ 0 h 1501157"/>
                <a:gd name="connsiteX0" fmla="*/ 1018409 w 1572809"/>
                <a:gd name="connsiteY0" fmla="*/ 0 h 1556864"/>
                <a:gd name="connsiteX1" fmla="*/ 1572809 w 1572809"/>
                <a:gd name="connsiteY1" fmla="*/ 1396252 h 1556864"/>
                <a:gd name="connsiteX2" fmla="*/ 0 w 1572809"/>
                <a:gd name="connsiteY2" fmla="*/ 1102832 h 1556864"/>
                <a:gd name="connsiteX3" fmla="*/ 1018409 w 1572809"/>
                <a:gd name="connsiteY3" fmla="*/ 0 h 1556864"/>
                <a:gd name="connsiteX0" fmla="*/ 1018409 w 1720470"/>
                <a:gd name="connsiteY0" fmla="*/ 0 h 1527018"/>
                <a:gd name="connsiteX1" fmla="*/ 1572809 w 1720470"/>
                <a:gd name="connsiteY1" fmla="*/ 1396252 h 1527018"/>
                <a:gd name="connsiteX2" fmla="*/ 0 w 1720470"/>
                <a:gd name="connsiteY2" fmla="*/ 1102832 h 1527018"/>
                <a:gd name="connsiteX3" fmla="*/ 1018409 w 1720470"/>
                <a:gd name="connsiteY3" fmla="*/ 0 h 1527018"/>
                <a:gd name="connsiteX0" fmla="*/ 1018409 w 1742264"/>
                <a:gd name="connsiteY0" fmla="*/ 0 h 1512649"/>
                <a:gd name="connsiteX1" fmla="*/ 1572809 w 1742264"/>
                <a:gd name="connsiteY1" fmla="*/ 1396252 h 1512649"/>
                <a:gd name="connsiteX2" fmla="*/ 0 w 1742264"/>
                <a:gd name="connsiteY2" fmla="*/ 1102832 h 1512649"/>
                <a:gd name="connsiteX3" fmla="*/ 1018409 w 1742264"/>
                <a:gd name="connsiteY3" fmla="*/ 0 h 1512649"/>
                <a:gd name="connsiteX0" fmla="*/ 1018409 w 1572809"/>
                <a:gd name="connsiteY0" fmla="*/ 0 h 1512649"/>
                <a:gd name="connsiteX1" fmla="*/ 1572809 w 1572809"/>
                <a:gd name="connsiteY1" fmla="*/ 1396252 h 1512649"/>
                <a:gd name="connsiteX2" fmla="*/ 0 w 1572809"/>
                <a:gd name="connsiteY2" fmla="*/ 1102832 h 1512649"/>
                <a:gd name="connsiteX3" fmla="*/ 1018409 w 1572809"/>
                <a:gd name="connsiteY3" fmla="*/ 0 h 1512649"/>
                <a:gd name="connsiteX0" fmla="*/ 1113962 w 1668362"/>
                <a:gd name="connsiteY0" fmla="*/ 0 h 1487971"/>
                <a:gd name="connsiteX1" fmla="*/ 1668362 w 1668362"/>
                <a:gd name="connsiteY1" fmla="*/ 1396252 h 1487971"/>
                <a:gd name="connsiteX2" fmla="*/ 0 w 1668362"/>
                <a:gd name="connsiteY2" fmla="*/ 1003141 h 1487971"/>
                <a:gd name="connsiteX3" fmla="*/ 1113962 w 1668362"/>
                <a:gd name="connsiteY3" fmla="*/ 0 h 1487971"/>
                <a:gd name="connsiteX0" fmla="*/ 1113962 w 1668362"/>
                <a:gd name="connsiteY0" fmla="*/ 0 h 1504026"/>
                <a:gd name="connsiteX1" fmla="*/ 1668362 w 1668362"/>
                <a:gd name="connsiteY1" fmla="*/ 1396252 h 1504026"/>
                <a:gd name="connsiteX2" fmla="*/ 0 w 1668362"/>
                <a:gd name="connsiteY2" fmla="*/ 1003141 h 1504026"/>
                <a:gd name="connsiteX3" fmla="*/ 1113962 w 1668362"/>
                <a:gd name="connsiteY3" fmla="*/ 0 h 1504026"/>
                <a:gd name="connsiteX0" fmla="*/ 1113962 w 1993029"/>
                <a:gd name="connsiteY0" fmla="*/ 0 h 1389769"/>
                <a:gd name="connsiteX1" fmla="*/ 1993029 w 1993029"/>
                <a:gd name="connsiteY1" fmla="*/ 1223318 h 1389769"/>
                <a:gd name="connsiteX2" fmla="*/ 0 w 1993029"/>
                <a:gd name="connsiteY2" fmla="*/ 1003141 h 1389769"/>
                <a:gd name="connsiteX3" fmla="*/ 1113962 w 1993029"/>
                <a:gd name="connsiteY3" fmla="*/ 0 h 1389769"/>
                <a:gd name="connsiteX0" fmla="*/ 1113962 w 2020236"/>
                <a:gd name="connsiteY0" fmla="*/ 26146 h 1415915"/>
                <a:gd name="connsiteX1" fmla="*/ 1993029 w 2020236"/>
                <a:gd name="connsiteY1" fmla="*/ 1249464 h 1415915"/>
                <a:gd name="connsiteX2" fmla="*/ 0 w 2020236"/>
                <a:gd name="connsiteY2" fmla="*/ 1029287 h 1415915"/>
                <a:gd name="connsiteX3" fmla="*/ 1113962 w 2020236"/>
                <a:gd name="connsiteY3" fmla="*/ 26146 h 1415915"/>
                <a:gd name="connsiteX0" fmla="*/ 1113962 w 2023070"/>
                <a:gd name="connsiteY0" fmla="*/ 41163 h 1430932"/>
                <a:gd name="connsiteX1" fmla="*/ 1993029 w 2023070"/>
                <a:gd name="connsiteY1" fmla="*/ 1264481 h 1430932"/>
                <a:gd name="connsiteX2" fmla="*/ 0 w 2023070"/>
                <a:gd name="connsiteY2" fmla="*/ 1044304 h 1430932"/>
                <a:gd name="connsiteX3" fmla="*/ 1113962 w 2023070"/>
                <a:gd name="connsiteY3" fmla="*/ 41163 h 1430932"/>
                <a:gd name="connsiteX0" fmla="*/ 1113962 w 2014728"/>
                <a:gd name="connsiteY0" fmla="*/ 0 h 1389769"/>
                <a:gd name="connsiteX1" fmla="*/ 1993029 w 2014728"/>
                <a:gd name="connsiteY1" fmla="*/ 1223318 h 1389769"/>
                <a:gd name="connsiteX2" fmla="*/ 0 w 2014728"/>
                <a:gd name="connsiteY2" fmla="*/ 1003141 h 1389769"/>
                <a:gd name="connsiteX3" fmla="*/ 1113962 w 2014728"/>
                <a:gd name="connsiteY3" fmla="*/ 0 h 1389769"/>
                <a:gd name="connsiteX0" fmla="*/ 1113962 w 1993029"/>
                <a:gd name="connsiteY0" fmla="*/ 0 h 1389769"/>
                <a:gd name="connsiteX1" fmla="*/ 1993029 w 1993029"/>
                <a:gd name="connsiteY1" fmla="*/ 1223318 h 1389769"/>
                <a:gd name="connsiteX2" fmla="*/ 0 w 1993029"/>
                <a:gd name="connsiteY2" fmla="*/ 1003141 h 1389769"/>
                <a:gd name="connsiteX3" fmla="*/ 1113962 w 1993029"/>
                <a:gd name="connsiteY3" fmla="*/ 0 h 1389769"/>
                <a:gd name="connsiteX0" fmla="*/ 1113962 w 1993029"/>
                <a:gd name="connsiteY0" fmla="*/ 0 h 1507677"/>
                <a:gd name="connsiteX1" fmla="*/ 1993029 w 1993029"/>
                <a:gd name="connsiteY1" fmla="*/ 1223318 h 1507677"/>
                <a:gd name="connsiteX2" fmla="*/ 0 w 1993029"/>
                <a:gd name="connsiteY2" fmla="*/ 1003141 h 1507677"/>
                <a:gd name="connsiteX3" fmla="*/ 1113962 w 1993029"/>
                <a:gd name="connsiteY3" fmla="*/ 0 h 1507677"/>
                <a:gd name="connsiteX0" fmla="*/ 1133501 w 1993029"/>
                <a:gd name="connsiteY0" fmla="*/ 0 h 1533434"/>
                <a:gd name="connsiteX1" fmla="*/ 1993029 w 1993029"/>
                <a:gd name="connsiteY1" fmla="*/ 1249075 h 1533434"/>
                <a:gd name="connsiteX2" fmla="*/ 0 w 1993029"/>
                <a:gd name="connsiteY2" fmla="*/ 1028898 h 1533434"/>
                <a:gd name="connsiteX3" fmla="*/ 1133501 w 1993029"/>
                <a:gd name="connsiteY3" fmla="*/ 0 h 1533434"/>
                <a:gd name="connsiteX0" fmla="*/ 1150935 w 1993029"/>
                <a:gd name="connsiteY0" fmla="*/ 0 h 1537934"/>
                <a:gd name="connsiteX1" fmla="*/ 1993029 w 1993029"/>
                <a:gd name="connsiteY1" fmla="*/ 1253575 h 1537934"/>
                <a:gd name="connsiteX2" fmla="*/ 0 w 1993029"/>
                <a:gd name="connsiteY2" fmla="*/ 1033398 h 1537934"/>
                <a:gd name="connsiteX3" fmla="*/ 1150935 w 1993029"/>
                <a:gd name="connsiteY3" fmla="*/ 0 h 1537934"/>
                <a:gd name="connsiteX0" fmla="*/ 1150935 w 1993029"/>
                <a:gd name="connsiteY0" fmla="*/ 0 h 1537934"/>
                <a:gd name="connsiteX1" fmla="*/ 1993029 w 1993029"/>
                <a:gd name="connsiteY1" fmla="*/ 1253575 h 1537934"/>
                <a:gd name="connsiteX2" fmla="*/ 0 w 1993029"/>
                <a:gd name="connsiteY2" fmla="*/ 1033398 h 1537934"/>
                <a:gd name="connsiteX3" fmla="*/ 1150935 w 1993029"/>
                <a:gd name="connsiteY3" fmla="*/ 0 h 1537934"/>
                <a:gd name="connsiteX0" fmla="*/ 1150935 w 1993029"/>
                <a:gd name="connsiteY0" fmla="*/ 0 h 1537934"/>
                <a:gd name="connsiteX1" fmla="*/ 1993029 w 1993029"/>
                <a:gd name="connsiteY1" fmla="*/ 1253575 h 1537934"/>
                <a:gd name="connsiteX2" fmla="*/ 0 w 1993029"/>
                <a:gd name="connsiteY2" fmla="*/ 1033398 h 1537934"/>
                <a:gd name="connsiteX3" fmla="*/ 1150935 w 1993029"/>
                <a:gd name="connsiteY3" fmla="*/ 0 h 1537934"/>
                <a:gd name="connsiteX0" fmla="*/ 1150935 w 1993029"/>
                <a:gd name="connsiteY0" fmla="*/ 0 h 1537934"/>
                <a:gd name="connsiteX1" fmla="*/ 1993029 w 1993029"/>
                <a:gd name="connsiteY1" fmla="*/ 1253575 h 1537934"/>
                <a:gd name="connsiteX2" fmla="*/ 0 w 1993029"/>
                <a:gd name="connsiteY2" fmla="*/ 1033398 h 1537934"/>
                <a:gd name="connsiteX3" fmla="*/ 1150935 w 1993029"/>
                <a:gd name="connsiteY3" fmla="*/ 0 h 1537934"/>
                <a:gd name="connsiteX0" fmla="*/ 1150935 w 1993029"/>
                <a:gd name="connsiteY0" fmla="*/ 0 h 1537934"/>
                <a:gd name="connsiteX1" fmla="*/ 1993029 w 1993029"/>
                <a:gd name="connsiteY1" fmla="*/ 1253575 h 1537934"/>
                <a:gd name="connsiteX2" fmla="*/ 0 w 1993029"/>
                <a:gd name="connsiteY2" fmla="*/ 1033398 h 1537934"/>
                <a:gd name="connsiteX3" fmla="*/ 1150935 w 1993029"/>
                <a:gd name="connsiteY3" fmla="*/ 0 h 1537934"/>
                <a:gd name="connsiteX0" fmla="*/ 1150935 w 2021176"/>
                <a:gd name="connsiteY0" fmla="*/ 0 h 1557367"/>
                <a:gd name="connsiteX1" fmla="*/ 2021176 w 2021176"/>
                <a:gd name="connsiteY1" fmla="*/ 1283216 h 1557367"/>
                <a:gd name="connsiteX2" fmla="*/ 0 w 2021176"/>
                <a:gd name="connsiteY2" fmla="*/ 1033398 h 1557367"/>
                <a:gd name="connsiteX3" fmla="*/ 1150935 w 2021176"/>
                <a:gd name="connsiteY3" fmla="*/ 0 h 1557367"/>
                <a:gd name="connsiteX0" fmla="*/ 1150935 w 2021176"/>
                <a:gd name="connsiteY0" fmla="*/ 0 h 1572410"/>
                <a:gd name="connsiteX1" fmla="*/ 2021176 w 2021176"/>
                <a:gd name="connsiteY1" fmla="*/ 1283216 h 1572410"/>
                <a:gd name="connsiteX2" fmla="*/ 0 w 2021176"/>
                <a:gd name="connsiteY2" fmla="*/ 1033398 h 1572410"/>
                <a:gd name="connsiteX3" fmla="*/ 1150935 w 2021176"/>
                <a:gd name="connsiteY3" fmla="*/ 0 h 1572410"/>
                <a:gd name="connsiteX0" fmla="*/ 1150935 w 2021176"/>
                <a:gd name="connsiteY0" fmla="*/ 0 h 1570542"/>
                <a:gd name="connsiteX1" fmla="*/ 2021176 w 2021176"/>
                <a:gd name="connsiteY1" fmla="*/ 1283216 h 1570542"/>
                <a:gd name="connsiteX2" fmla="*/ 0 w 2021176"/>
                <a:gd name="connsiteY2" fmla="*/ 1033398 h 1570542"/>
                <a:gd name="connsiteX3" fmla="*/ 1150935 w 2021176"/>
                <a:gd name="connsiteY3" fmla="*/ 0 h 1570542"/>
                <a:gd name="connsiteX0" fmla="*/ 1150935 w 2021176"/>
                <a:gd name="connsiteY0" fmla="*/ 0 h 1570318"/>
                <a:gd name="connsiteX1" fmla="*/ 2021176 w 2021176"/>
                <a:gd name="connsiteY1" fmla="*/ 1283216 h 1570318"/>
                <a:gd name="connsiteX2" fmla="*/ 0 w 2021176"/>
                <a:gd name="connsiteY2" fmla="*/ 1033398 h 1570318"/>
                <a:gd name="connsiteX3" fmla="*/ 1150935 w 2021176"/>
                <a:gd name="connsiteY3" fmla="*/ 0 h 1570318"/>
                <a:gd name="connsiteX0" fmla="*/ 1150935 w 2021176"/>
                <a:gd name="connsiteY0" fmla="*/ 0 h 1576467"/>
                <a:gd name="connsiteX1" fmla="*/ 2021176 w 2021176"/>
                <a:gd name="connsiteY1" fmla="*/ 1283216 h 1576467"/>
                <a:gd name="connsiteX2" fmla="*/ 0 w 2021176"/>
                <a:gd name="connsiteY2" fmla="*/ 1033398 h 1576467"/>
                <a:gd name="connsiteX3" fmla="*/ 1150935 w 2021176"/>
                <a:gd name="connsiteY3" fmla="*/ 0 h 1576467"/>
                <a:gd name="connsiteX0" fmla="*/ 1154006 w 2021176"/>
                <a:gd name="connsiteY0" fmla="*/ 0 h 1577260"/>
                <a:gd name="connsiteX1" fmla="*/ 2021176 w 2021176"/>
                <a:gd name="connsiteY1" fmla="*/ 1284009 h 1577260"/>
                <a:gd name="connsiteX2" fmla="*/ 0 w 2021176"/>
                <a:gd name="connsiteY2" fmla="*/ 1034191 h 1577260"/>
                <a:gd name="connsiteX3" fmla="*/ 1154006 w 2021176"/>
                <a:gd name="connsiteY3" fmla="*/ 0 h 1577260"/>
                <a:gd name="connsiteX0" fmla="*/ 1154006 w 2023490"/>
                <a:gd name="connsiteY0" fmla="*/ 0 h 1574726"/>
                <a:gd name="connsiteX1" fmla="*/ 2023490 w 2023490"/>
                <a:gd name="connsiteY1" fmla="*/ 1280003 h 1574726"/>
                <a:gd name="connsiteX2" fmla="*/ 0 w 2023490"/>
                <a:gd name="connsiteY2" fmla="*/ 1034191 h 1574726"/>
                <a:gd name="connsiteX3" fmla="*/ 1154006 w 2023490"/>
                <a:gd name="connsiteY3" fmla="*/ 0 h 1574726"/>
                <a:gd name="connsiteX0" fmla="*/ 1154006 w 2023490"/>
                <a:gd name="connsiteY0" fmla="*/ 0 h 1577456"/>
                <a:gd name="connsiteX1" fmla="*/ 2023490 w 2023490"/>
                <a:gd name="connsiteY1" fmla="*/ 1280003 h 1577456"/>
                <a:gd name="connsiteX2" fmla="*/ 0 w 2023490"/>
                <a:gd name="connsiteY2" fmla="*/ 1034191 h 1577456"/>
                <a:gd name="connsiteX3" fmla="*/ 1154006 w 2023490"/>
                <a:gd name="connsiteY3" fmla="*/ 0 h 1577456"/>
                <a:gd name="connsiteX0" fmla="*/ 1154006 w 2023490"/>
                <a:gd name="connsiteY0" fmla="*/ 0 h 1576512"/>
                <a:gd name="connsiteX1" fmla="*/ 2023490 w 2023490"/>
                <a:gd name="connsiteY1" fmla="*/ 1280003 h 1576512"/>
                <a:gd name="connsiteX2" fmla="*/ 0 w 2023490"/>
                <a:gd name="connsiteY2" fmla="*/ 1034191 h 1576512"/>
                <a:gd name="connsiteX3" fmla="*/ 1154006 w 2023490"/>
                <a:gd name="connsiteY3" fmla="*/ 0 h 157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3490" h="1576512">
                  <a:moveTo>
                    <a:pt x="1154006" y="0"/>
                  </a:moveTo>
                  <a:cubicBezTo>
                    <a:pt x="1151908" y="234"/>
                    <a:pt x="2023289" y="1272803"/>
                    <a:pt x="2023490" y="1280003"/>
                  </a:cubicBezTo>
                  <a:cubicBezTo>
                    <a:pt x="1353059" y="1773848"/>
                    <a:pt x="494480" y="1622835"/>
                    <a:pt x="0" y="1034191"/>
                  </a:cubicBezTo>
                  <a:lnTo>
                    <a:pt x="115400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Partial Circle 56">
              <a:extLst>
                <a:ext uri="{FF2B5EF4-FFF2-40B4-BE49-F238E27FC236}">
                  <a16:creationId xmlns="" xmlns:a16="http://schemas.microsoft.com/office/drawing/2014/main" id="{D9C8FB4C-808E-AB58-D29F-B453FF55CA24}"/>
                </a:ext>
              </a:extLst>
            </p:cNvPr>
            <p:cNvSpPr/>
            <p:nvPr/>
          </p:nvSpPr>
          <p:spPr bwMode="auto">
            <a:xfrm rot="19759265">
              <a:off x="3455189" y="2383540"/>
              <a:ext cx="1360973" cy="1309508"/>
            </a:xfrm>
            <a:custGeom>
              <a:avLst/>
              <a:gdLst>
                <a:gd name="connsiteX0" fmla="*/ 2269842 w 2837552"/>
                <a:gd name="connsiteY0" fmla="*/ 283605 h 2837552"/>
                <a:gd name="connsiteX1" fmla="*/ 2607225 w 2837552"/>
                <a:gd name="connsiteY1" fmla="*/ 643846 h 2837552"/>
                <a:gd name="connsiteX2" fmla="*/ 1418776 w 2837552"/>
                <a:gd name="connsiteY2" fmla="*/ 1418776 h 2837552"/>
                <a:gd name="connsiteX3" fmla="*/ 2269842 w 2837552"/>
                <a:gd name="connsiteY3" fmla="*/ 283605 h 2837552"/>
                <a:gd name="connsiteX0" fmla="*/ 713769 w 1188449"/>
                <a:gd name="connsiteY0" fmla="*/ 0 h 1239206"/>
                <a:gd name="connsiteX1" fmla="*/ 1188449 w 1188449"/>
                <a:gd name="connsiteY1" fmla="*/ 464276 h 1239206"/>
                <a:gd name="connsiteX2" fmla="*/ 0 w 1188449"/>
                <a:gd name="connsiteY2" fmla="*/ 1239206 h 1239206"/>
                <a:gd name="connsiteX3" fmla="*/ 713769 w 1188449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301424"/>
                <a:gd name="connsiteY0" fmla="*/ 0 h 1239206"/>
                <a:gd name="connsiteX1" fmla="*/ 1301424 w 1301424"/>
                <a:gd name="connsiteY1" fmla="*/ 640092 h 1239206"/>
                <a:gd name="connsiteX2" fmla="*/ 0 w 1301424"/>
                <a:gd name="connsiteY2" fmla="*/ 1239206 h 1239206"/>
                <a:gd name="connsiteX3" fmla="*/ 713769 w 1301424"/>
                <a:gd name="connsiteY3" fmla="*/ 0 h 1239206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86544 w 1374199"/>
                <a:gd name="connsiteY0" fmla="*/ 0 h 1329294"/>
                <a:gd name="connsiteX1" fmla="*/ 1374199 w 1374199"/>
                <a:gd name="connsiteY1" fmla="*/ 640092 h 1329294"/>
                <a:gd name="connsiteX2" fmla="*/ 0 w 1374199"/>
                <a:gd name="connsiteY2" fmla="*/ 1329294 h 1329294"/>
                <a:gd name="connsiteX3" fmla="*/ 786544 w 1374199"/>
                <a:gd name="connsiteY3" fmla="*/ 0 h 1329294"/>
                <a:gd name="connsiteX0" fmla="*/ 829007 w 1416662"/>
                <a:gd name="connsiteY0" fmla="*/ 0 h 1304653"/>
                <a:gd name="connsiteX1" fmla="*/ 1416662 w 1416662"/>
                <a:gd name="connsiteY1" fmla="*/ 640092 h 1304653"/>
                <a:gd name="connsiteX2" fmla="*/ 0 w 1416662"/>
                <a:gd name="connsiteY2" fmla="*/ 1304653 h 1304653"/>
                <a:gd name="connsiteX3" fmla="*/ 829007 w 1416662"/>
                <a:gd name="connsiteY3" fmla="*/ 0 h 1304653"/>
                <a:gd name="connsiteX0" fmla="*/ 829007 w 1416662"/>
                <a:gd name="connsiteY0" fmla="*/ 0 h 1304653"/>
                <a:gd name="connsiteX1" fmla="*/ 1416662 w 1416662"/>
                <a:gd name="connsiteY1" fmla="*/ 640092 h 1304653"/>
                <a:gd name="connsiteX2" fmla="*/ 0 w 1416662"/>
                <a:gd name="connsiteY2" fmla="*/ 1304653 h 1304653"/>
                <a:gd name="connsiteX3" fmla="*/ 829007 w 1416662"/>
                <a:gd name="connsiteY3" fmla="*/ 0 h 1304653"/>
                <a:gd name="connsiteX0" fmla="*/ 829007 w 1416662"/>
                <a:gd name="connsiteY0" fmla="*/ 0 h 1304693"/>
                <a:gd name="connsiteX1" fmla="*/ 1416662 w 1416662"/>
                <a:gd name="connsiteY1" fmla="*/ 640092 h 1304693"/>
                <a:gd name="connsiteX2" fmla="*/ 0 w 1416662"/>
                <a:gd name="connsiteY2" fmla="*/ 1304653 h 1304693"/>
                <a:gd name="connsiteX3" fmla="*/ 829007 w 1416662"/>
                <a:gd name="connsiteY3" fmla="*/ 0 h 1304693"/>
                <a:gd name="connsiteX0" fmla="*/ 829007 w 1416662"/>
                <a:gd name="connsiteY0" fmla="*/ 0 h 1304693"/>
                <a:gd name="connsiteX1" fmla="*/ 1416662 w 1416662"/>
                <a:gd name="connsiteY1" fmla="*/ 640092 h 1304693"/>
                <a:gd name="connsiteX2" fmla="*/ 0 w 1416662"/>
                <a:gd name="connsiteY2" fmla="*/ 1304653 h 1304693"/>
                <a:gd name="connsiteX3" fmla="*/ 829007 w 1416662"/>
                <a:gd name="connsiteY3" fmla="*/ 0 h 1304693"/>
                <a:gd name="connsiteX0" fmla="*/ 793346 w 1381001"/>
                <a:gd name="connsiteY0" fmla="*/ 0 h 1286958"/>
                <a:gd name="connsiteX1" fmla="*/ 1381001 w 1381001"/>
                <a:gd name="connsiteY1" fmla="*/ 640092 h 1286958"/>
                <a:gd name="connsiteX2" fmla="*/ 0 w 1381001"/>
                <a:gd name="connsiteY2" fmla="*/ 1286918 h 1286958"/>
                <a:gd name="connsiteX3" fmla="*/ 793346 w 1381001"/>
                <a:gd name="connsiteY3" fmla="*/ 0 h 1286958"/>
                <a:gd name="connsiteX0" fmla="*/ 787001 w 1374656"/>
                <a:gd name="connsiteY0" fmla="*/ 0 h 1294158"/>
                <a:gd name="connsiteX1" fmla="*/ 1374656 w 1374656"/>
                <a:gd name="connsiteY1" fmla="*/ 640092 h 1294158"/>
                <a:gd name="connsiteX2" fmla="*/ 0 w 1374656"/>
                <a:gd name="connsiteY2" fmla="*/ 1294118 h 1294158"/>
                <a:gd name="connsiteX3" fmla="*/ 787001 w 1374656"/>
                <a:gd name="connsiteY3" fmla="*/ 0 h 1294158"/>
                <a:gd name="connsiteX0" fmla="*/ 787001 w 1376799"/>
                <a:gd name="connsiteY0" fmla="*/ 0 h 1294158"/>
                <a:gd name="connsiteX1" fmla="*/ 1376799 w 1376799"/>
                <a:gd name="connsiteY1" fmla="*/ 630392 h 1294158"/>
                <a:gd name="connsiteX2" fmla="*/ 0 w 1376799"/>
                <a:gd name="connsiteY2" fmla="*/ 1294118 h 1294158"/>
                <a:gd name="connsiteX3" fmla="*/ 787001 w 1376799"/>
                <a:gd name="connsiteY3" fmla="*/ 0 h 1294158"/>
                <a:gd name="connsiteX0" fmla="*/ 787001 w 1376799"/>
                <a:gd name="connsiteY0" fmla="*/ 0 h 1294158"/>
                <a:gd name="connsiteX1" fmla="*/ 1376799 w 1376799"/>
                <a:gd name="connsiteY1" fmla="*/ 630392 h 1294158"/>
                <a:gd name="connsiteX2" fmla="*/ 0 w 1376799"/>
                <a:gd name="connsiteY2" fmla="*/ 1294118 h 1294158"/>
                <a:gd name="connsiteX3" fmla="*/ 787001 w 1376799"/>
                <a:gd name="connsiteY3" fmla="*/ 0 h 1294158"/>
                <a:gd name="connsiteX0" fmla="*/ 658254 w 1248052"/>
                <a:gd name="connsiteY0" fmla="*/ 0 h 1179405"/>
                <a:gd name="connsiteX1" fmla="*/ 1248052 w 1248052"/>
                <a:gd name="connsiteY1" fmla="*/ 630392 h 1179405"/>
                <a:gd name="connsiteX2" fmla="*/ 0 w 1248052"/>
                <a:gd name="connsiteY2" fmla="*/ 1179361 h 1179405"/>
                <a:gd name="connsiteX3" fmla="*/ 658254 w 1248052"/>
                <a:gd name="connsiteY3" fmla="*/ 0 h 1179405"/>
                <a:gd name="connsiteX0" fmla="*/ 779874 w 1369672"/>
                <a:gd name="connsiteY0" fmla="*/ 0 h 1294662"/>
                <a:gd name="connsiteX1" fmla="*/ 1369672 w 1369672"/>
                <a:gd name="connsiteY1" fmla="*/ 630392 h 1294662"/>
                <a:gd name="connsiteX2" fmla="*/ 0 w 1369672"/>
                <a:gd name="connsiteY2" fmla="*/ 1294622 h 1294662"/>
                <a:gd name="connsiteX3" fmla="*/ 779874 w 1369672"/>
                <a:gd name="connsiteY3" fmla="*/ 0 h 129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672" h="1294662">
                  <a:moveTo>
                    <a:pt x="779874" y="0"/>
                  </a:moveTo>
                  <a:cubicBezTo>
                    <a:pt x="912518" y="99447"/>
                    <a:pt x="1113983" y="176609"/>
                    <a:pt x="1369672" y="630392"/>
                  </a:cubicBezTo>
                  <a:cubicBezTo>
                    <a:pt x="911606" y="860126"/>
                    <a:pt x="21016" y="1288571"/>
                    <a:pt x="0" y="1294622"/>
                  </a:cubicBezTo>
                  <a:cubicBezTo>
                    <a:pt x="18914" y="1303016"/>
                    <a:pt x="772178" y="-725"/>
                    <a:pt x="77987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Partial Circle 56">
              <a:extLst>
                <a:ext uri="{FF2B5EF4-FFF2-40B4-BE49-F238E27FC236}">
                  <a16:creationId xmlns="" xmlns:a16="http://schemas.microsoft.com/office/drawing/2014/main" id="{73FCDA04-C2ED-3E67-8437-6AB9CA03201C}"/>
                </a:ext>
              </a:extLst>
            </p:cNvPr>
            <p:cNvSpPr/>
            <p:nvPr/>
          </p:nvSpPr>
          <p:spPr bwMode="auto">
            <a:xfrm>
              <a:off x="3879527" y="2681699"/>
              <a:ext cx="1382779" cy="1261620"/>
            </a:xfrm>
            <a:custGeom>
              <a:avLst/>
              <a:gdLst>
                <a:gd name="connsiteX0" fmla="*/ 2269842 w 2837552"/>
                <a:gd name="connsiteY0" fmla="*/ 283605 h 2837552"/>
                <a:gd name="connsiteX1" fmla="*/ 2607225 w 2837552"/>
                <a:gd name="connsiteY1" fmla="*/ 643846 h 2837552"/>
                <a:gd name="connsiteX2" fmla="*/ 1418776 w 2837552"/>
                <a:gd name="connsiteY2" fmla="*/ 1418776 h 2837552"/>
                <a:gd name="connsiteX3" fmla="*/ 2269842 w 2837552"/>
                <a:gd name="connsiteY3" fmla="*/ 283605 h 2837552"/>
                <a:gd name="connsiteX0" fmla="*/ 713769 w 1188449"/>
                <a:gd name="connsiteY0" fmla="*/ 0 h 1239206"/>
                <a:gd name="connsiteX1" fmla="*/ 1188449 w 1188449"/>
                <a:gd name="connsiteY1" fmla="*/ 464276 h 1239206"/>
                <a:gd name="connsiteX2" fmla="*/ 0 w 1188449"/>
                <a:gd name="connsiteY2" fmla="*/ 1239206 h 1239206"/>
                <a:gd name="connsiteX3" fmla="*/ 713769 w 1188449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301424"/>
                <a:gd name="connsiteY0" fmla="*/ 0 h 1239206"/>
                <a:gd name="connsiteX1" fmla="*/ 1301424 w 1301424"/>
                <a:gd name="connsiteY1" fmla="*/ 640092 h 1239206"/>
                <a:gd name="connsiteX2" fmla="*/ 0 w 1301424"/>
                <a:gd name="connsiteY2" fmla="*/ 1239206 h 1239206"/>
                <a:gd name="connsiteX3" fmla="*/ 713769 w 1301424"/>
                <a:gd name="connsiteY3" fmla="*/ 0 h 1239206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86544 w 1374199"/>
                <a:gd name="connsiteY0" fmla="*/ 0 h 1329294"/>
                <a:gd name="connsiteX1" fmla="*/ 1374199 w 1374199"/>
                <a:gd name="connsiteY1" fmla="*/ 640092 h 1329294"/>
                <a:gd name="connsiteX2" fmla="*/ 0 w 1374199"/>
                <a:gd name="connsiteY2" fmla="*/ 1329294 h 1329294"/>
                <a:gd name="connsiteX3" fmla="*/ 786544 w 1374199"/>
                <a:gd name="connsiteY3" fmla="*/ 0 h 1329294"/>
                <a:gd name="connsiteX0" fmla="*/ 829007 w 1416662"/>
                <a:gd name="connsiteY0" fmla="*/ 0 h 1304653"/>
                <a:gd name="connsiteX1" fmla="*/ 1416662 w 1416662"/>
                <a:gd name="connsiteY1" fmla="*/ 640092 h 1304653"/>
                <a:gd name="connsiteX2" fmla="*/ 0 w 1416662"/>
                <a:gd name="connsiteY2" fmla="*/ 1304653 h 1304653"/>
                <a:gd name="connsiteX3" fmla="*/ 829007 w 1416662"/>
                <a:gd name="connsiteY3" fmla="*/ 0 h 1304653"/>
                <a:gd name="connsiteX0" fmla="*/ 829007 w 1416662"/>
                <a:gd name="connsiteY0" fmla="*/ 0 h 1304653"/>
                <a:gd name="connsiteX1" fmla="*/ 1416662 w 1416662"/>
                <a:gd name="connsiteY1" fmla="*/ 640092 h 1304653"/>
                <a:gd name="connsiteX2" fmla="*/ 0 w 1416662"/>
                <a:gd name="connsiteY2" fmla="*/ 1304653 h 1304653"/>
                <a:gd name="connsiteX3" fmla="*/ 829007 w 1416662"/>
                <a:gd name="connsiteY3" fmla="*/ 0 h 1304653"/>
                <a:gd name="connsiteX0" fmla="*/ 829007 w 1416662"/>
                <a:gd name="connsiteY0" fmla="*/ 0 h 1304693"/>
                <a:gd name="connsiteX1" fmla="*/ 1416662 w 1416662"/>
                <a:gd name="connsiteY1" fmla="*/ 640092 h 1304693"/>
                <a:gd name="connsiteX2" fmla="*/ 0 w 1416662"/>
                <a:gd name="connsiteY2" fmla="*/ 1304653 h 1304693"/>
                <a:gd name="connsiteX3" fmla="*/ 829007 w 1416662"/>
                <a:gd name="connsiteY3" fmla="*/ 0 h 1304693"/>
                <a:gd name="connsiteX0" fmla="*/ 829007 w 1416662"/>
                <a:gd name="connsiteY0" fmla="*/ 0 h 1304693"/>
                <a:gd name="connsiteX1" fmla="*/ 1416662 w 1416662"/>
                <a:gd name="connsiteY1" fmla="*/ 640092 h 1304693"/>
                <a:gd name="connsiteX2" fmla="*/ 0 w 1416662"/>
                <a:gd name="connsiteY2" fmla="*/ 1304653 h 1304693"/>
                <a:gd name="connsiteX3" fmla="*/ 829007 w 1416662"/>
                <a:gd name="connsiteY3" fmla="*/ 0 h 1304693"/>
                <a:gd name="connsiteX0" fmla="*/ 880121 w 1467776"/>
                <a:gd name="connsiteY0" fmla="*/ 0 h 1277305"/>
                <a:gd name="connsiteX1" fmla="*/ 1467776 w 1467776"/>
                <a:gd name="connsiteY1" fmla="*/ 640092 h 1277305"/>
                <a:gd name="connsiteX2" fmla="*/ 0 w 1467776"/>
                <a:gd name="connsiteY2" fmla="*/ 1277265 h 1277305"/>
                <a:gd name="connsiteX3" fmla="*/ 880121 w 1467776"/>
                <a:gd name="connsiteY3" fmla="*/ 0 h 1277305"/>
                <a:gd name="connsiteX0" fmla="*/ 880121 w 1425955"/>
                <a:gd name="connsiteY0" fmla="*/ 0 h 1277305"/>
                <a:gd name="connsiteX1" fmla="*/ 1425955 w 1425955"/>
                <a:gd name="connsiteY1" fmla="*/ 617268 h 1277305"/>
                <a:gd name="connsiteX2" fmla="*/ 0 w 1425955"/>
                <a:gd name="connsiteY2" fmla="*/ 1277265 h 1277305"/>
                <a:gd name="connsiteX3" fmla="*/ 880121 w 1425955"/>
                <a:gd name="connsiteY3" fmla="*/ 0 h 1277305"/>
                <a:gd name="connsiteX0" fmla="*/ 880121 w 1425955"/>
                <a:gd name="connsiteY0" fmla="*/ 0 h 1277305"/>
                <a:gd name="connsiteX1" fmla="*/ 1425955 w 1425955"/>
                <a:gd name="connsiteY1" fmla="*/ 630963 h 1277305"/>
                <a:gd name="connsiteX2" fmla="*/ 0 w 1425955"/>
                <a:gd name="connsiteY2" fmla="*/ 1277265 h 1277305"/>
                <a:gd name="connsiteX3" fmla="*/ 880121 w 1425955"/>
                <a:gd name="connsiteY3" fmla="*/ 0 h 1277305"/>
                <a:gd name="connsiteX0" fmla="*/ 880121 w 1453836"/>
                <a:gd name="connsiteY0" fmla="*/ 0 h 1277305"/>
                <a:gd name="connsiteX1" fmla="*/ 1453836 w 1453836"/>
                <a:gd name="connsiteY1" fmla="*/ 617268 h 1277305"/>
                <a:gd name="connsiteX2" fmla="*/ 0 w 1453836"/>
                <a:gd name="connsiteY2" fmla="*/ 1277265 h 1277305"/>
                <a:gd name="connsiteX3" fmla="*/ 880121 w 1453836"/>
                <a:gd name="connsiteY3" fmla="*/ 0 h 1277305"/>
                <a:gd name="connsiteX0" fmla="*/ 880121 w 1453836"/>
                <a:gd name="connsiteY0" fmla="*/ 0 h 1277305"/>
                <a:gd name="connsiteX1" fmla="*/ 1453836 w 1453836"/>
                <a:gd name="connsiteY1" fmla="*/ 617268 h 1277305"/>
                <a:gd name="connsiteX2" fmla="*/ 0 w 1453836"/>
                <a:gd name="connsiteY2" fmla="*/ 1277265 h 1277305"/>
                <a:gd name="connsiteX3" fmla="*/ 880121 w 1453836"/>
                <a:gd name="connsiteY3" fmla="*/ 0 h 1277305"/>
                <a:gd name="connsiteX0" fmla="*/ 840269 w 1413984"/>
                <a:gd name="connsiteY0" fmla="*/ 0 h 1244179"/>
                <a:gd name="connsiteX1" fmla="*/ 1413984 w 1413984"/>
                <a:gd name="connsiteY1" fmla="*/ 617268 h 1244179"/>
                <a:gd name="connsiteX2" fmla="*/ 0 w 1413984"/>
                <a:gd name="connsiteY2" fmla="*/ 1244138 h 1244179"/>
                <a:gd name="connsiteX3" fmla="*/ 840269 w 1413984"/>
                <a:gd name="connsiteY3" fmla="*/ 0 h 1244179"/>
                <a:gd name="connsiteX0" fmla="*/ 840269 w 1391617"/>
                <a:gd name="connsiteY0" fmla="*/ 0 h 1244179"/>
                <a:gd name="connsiteX1" fmla="*/ 1391617 w 1391617"/>
                <a:gd name="connsiteY1" fmla="*/ 623546 h 1244179"/>
                <a:gd name="connsiteX2" fmla="*/ 0 w 1391617"/>
                <a:gd name="connsiteY2" fmla="*/ 1244138 h 1244179"/>
                <a:gd name="connsiteX3" fmla="*/ 840269 w 1391617"/>
                <a:gd name="connsiteY3" fmla="*/ 0 h 1244179"/>
                <a:gd name="connsiteX0" fmla="*/ 846660 w 1391617"/>
                <a:gd name="connsiteY0" fmla="*/ 0 h 1247318"/>
                <a:gd name="connsiteX1" fmla="*/ 1391617 w 1391617"/>
                <a:gd name="connsiteY1" fmla="*/ 626685 h 1247318"/>
                <a:gd name="connsiteX2" fmla="*/ 0 w 1391617"/>
                <a:gd name="connsiteY2" fmla="*/ 1247277 h 1247318"/>
                <a:gd name="connsiteX3" fmla="*/ 846660 w 1391617"/>
                <a:gd name="connsiteY3" fmla="*/ 0 h 124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1617" h="1247318">
                  <a:moveTo>
                    <a:pt x="846660" y="0"/>
                  </a:moveTo>
                  <a:cubicBezTo>
                    <a:pt x="979304" y="99447"/>
                    <a:pt x="1164619" y="211522"/>
                    <a:pt x="1391617" y="626685"/>
                  </a:cubicBezTo>
                  <a:cubicBezTo>
                    <a:pt x="1379640" y="628175"/>
                    <a:pt x="21016" y="1241226"/>
                    <a:pt x="0" y="1247277"/>
                  </a:cubicBezTo>
                  <a:cubicBezTo>
                    <a:pt x="18914" y="1255671"/>
                    <a:pt x="838964" y="-725"/>
                    <a:pt x="84666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Partial Circle 89">
              <a:extLst>
                <a:ext uri="{FF2B5EF4-FFF2-40B4-BE49-F238E27FC236}">
                  <a16:creationId xmlns="" xmlns:a16="http://schemas.microsoft.com/office/drawing/2014/main" id="{B0C17437-031F-C4F1-ADD4-82E21923CF91}"/>
                </a:ext>
              </a:extLst>
            </p:cNvPr>
            <p:cNvSpPr/>
            <p:nvPr/>
          </p:nvSpPr>
          <p:spPr bwMode="auto">
            <a:xfrm rot="9806262">
              <a:off x="4017435" y="3760075"/>
              <a:ext cx="1093974" cy="1057609"/>
            </a:xfrm>
            <a:custGeom>
              <a:avLst/>
              <a:gdLst>
                <a:gd name="connsiteX0" fmla="*/ 220810 w 3002264"/>
                <a:gd name="connsiteY0" fmla="*/ 717441 h 3002265"/>
                <a:gd name="connsiteX1" fmla="*/ 423720 w 3002264"/>
                <a:gd name="connsiteY1" fmla="*/ 455867 h 3002265"/>
                <a:gd name="connsiteX2" fmla="*/ 1501132 w 3002264"/>
                <a:gd name="connsiteY2" fmla="*/ 1501133 h 3002265"/>
                <a:gd name="connsiteX3" fmla="*/ 220810 w 3002264"/>
                <a:gd name="connsiteY3" fmla="*/ 717441 h 3002265"/>
                <a:gd name="connsiteX0" fmla="*/ 0 w 1188946"/>
                <a:gd name="connsiteY0" fmla="*/ 125249 h 1045266"/>
                <a:gd name="connsiteX1" fmla="*/ 111534 w 1188946"/>
                <a:gd name="connsiteY1" fmla="*/ 0 h 1045266"/>
                <a:gd name="connsiteX2" fmla="*/ 1188946 w 1188946"/>
                <a:gd name="connsiteY2" fmla="*/ 1045266 h 1045266"/>
                <a:gd name="connsiteX3" fmla="*/ 0 w 1188946"/>
                <a:gd name="connsiteY3" fmla="*/ 125249 h 1045266"/>
                <a:gd name="connsiteX0" fmla="*/ 0 w 1188946"/>
                <a:gd name="connsiteY0" fmla="*/ 125249 h 1045266"/>
                <a:gd name="connsiteX1" fmla="*/ 111534 w 1188946"/>
                <a:gd name="connsiteY1" fmla="*/ 0 h 1045266"/>
                <a:gd name="connsiteX2" fmla="*/ 1188946 w 1188946"/>
                <a:gd name="connsiteY2" fmla="*/ 1045266 h 1045266"/>
                <a:gd name="connsiteX3" fmla="*/ 0 w 1188946"/>
                <a:gd name="connsiteY3" fmla="*/ 125249 h 1045266"/>
                <a:gd name="connsiteX0" fmla="*/ 0 w 1188946"/>
                <a:gd name="connsiteY0" fmla="*/ 125249 h 1045279"/>
                <a:gd name="connsiteX1" fmla="*/ 111534 w 1188946"/>
                <a:gd name="connsiteY1" fmla="*/ 0 h 1045279"/>
                <a:gd name="connsiteX2" fmla="*/ 1188946 w 1188946"/>
                <a:gd name="connsiteY2" fmla="*/ 1045266 h 1045279"/>
                <a:gd name="connsiteX3" fmla="*/ 0 w 1188946"/>
                <a:gd name="connsiteY3" fmla="*/ 125249 h 1045279"/>
                <a:gd name="connsiteX0" fmla="*/ 0 w 1188946"/>
                <a:gd name="connsiteY0" fmla="*/ 125249 h 1045326"/>
                <a:gd name="connsiteX1" fmla="*/ 111534 w 1188946"/>
                <a:gd name="connsiteY1" fmla="*/ 0 h 1045326"/>
                <a:gd name="connsiteX2" fmla="*/ 1188946 w 1188946"/>
                <a:gd name="connsiteY2" fmla="*/ 1045266 h 1045326"/>
                <a:gd name="connsiteX3" fmla="*/ 0 w 1188946"/>
                <a:gd name="connsiteY3" fmla="*/ 125249 h 1045326"/>
                <a:gd name="connsiteX0" fmla="*/ 0 w 1133349"/>
                <a:gd name="connsiteY0" fmla="*/ 125249 h 988164"/>
                <a:gd name="connsiteX1" fmla="*/ 111534 w 1133349"/>
                <a:gd name="connsiteY1" fmla="*/ 0 h 988164"/>
                <a:gd name="connsiteX2" fmla="*/ 1133349 w 1133349"/>
                <a:gd name="connsiteY2" fmla="*/ 988099 h 988164"/>
                <a:gd name="connsiteX3" fmla="*/ 0 w 1133349"/>
                <a:gd name="connsiteY3" fmla="*/ 125249 h 988164"/>
                <a:gd name="connsiteX0" fmla="*/ 0 w 1158259"/>
                <a:gd name="connsiteY0" fmla="*/ 125249 h 1035126"/>
                <a:gd name="connsiteX1" fmla="*/ 111534 w 1158259"/>
                <a:gd name="connsiteY1" fmla="*/ 0 h 1035126"/>
                <a:gd name="connsiteX2" fmla="*/ 1158259 w 1158259"/>
                <a:gd name="connsiteY2" fmla="*/ 1035065 h 1035126"/>
                <a:gd name="connsiteX3" fmla="*/ 0 w 1158259"/>
                <a:gd name="connsiteY3" fmla="*/ 125249 h 1035126"/>
                <a:gd name="connsiteX0" fmla="*/ 0 w 1160735"/>
                <a:gd name="connsiteY0" fmla="*/ 125249 h 1019371"/>
                <a:gd name="connsiteX1" fmla="*/ 111534 w 1160735"/>
                <a:gd name="connsiteY1" fmla="*/ 0 h 1019371"/>
                <a:gd name="connsiteX2" fmla="*/ 1160735 w 1160735"/>
                <a:gd name="connsiteY2" fmla="*/ 1019309 h 1019371"/>
                <a:gd name="connsiteX3" fmla="*/ 0 w 1160735"/>
                <a:gd name="connsiteY3" fmla="*/ 125249 h 1019371"/>
                <a:gd name="connsiteX0" fmla="*/ 0 w 1160735"/>
                <a:gd name="connsiteY0" fmla="*/ 125249 h 1019371"/>
                <a:gd name="connsiteX1" fmla="*/ 111534 w 1160735"/>
                <a:gd name="connsiteY1" fmla="*/ 0 h 1019371"/>
                <a:gd name="connsiteX2" fmla="*/ 1160735 w 1160735"/>
                <a:gd name="connsiteY2" fmla="*/ 1019309 h 1019371"/>
                <a:gd name="connsiteX3" fmla="*/ 0 w 1160735"/>
                <a:gd name="connsiteY3" fmla="*/ 125249 h 1019371"/>
                <a:gd name="connsiteX0" fmla="*/ 0 w 761767"/>
                <a:gd name="connsiteY0" fmla="*/ 125249 h 1537866"/>
                <a:gd name="connsiteX1" fmla="*/ 111534 w 761767"/>
                <a:gd name="connsiteY1" fmla="*/ 0 h 1537866"/>
                <a:gd name="connsiteX2" fmla="*/ 761767 w 761767"/>
                <a:gd name="connsiteY2" fmla="*/ 1537831 h 1537866"/>
                <a:gd name="connsiteX3" fmla="*/ 0 w 761767"/>
                <a:gd name="connsiteY3" fmla="*/ 125249 h 1537866"/>
                <a:gd name="connsiteX0" fmla="*/ 0 w 761767"/>
                <a:gd name="connsiteY0" fmla="*/ 125282 h 1537891"/>
                <a:gd name="connsiteX1" fmla="*/ 111534 w 761767"/>
                <a:gd name="connsiteY1" fmla="*/ 33 h 1537891"/>
                <a:gd name="connsiteX2" fmla="*/ 761767 w 761767"/>
                <a:gd name="connsiteY2" fmla="*/ 1537864 h 1537891"/>
                <a:gd name="connsiteX3" fmla="*/ 0 w 761767"/>
                <a:gd name="connsiteY3" fmla="*/ 125282 h 1537891"/>
                <a:gd name="connsiteX0" fmla="*/ 0 w 1160736"/>
                <a:gd name="connsiteY0" fmla="*/ 125299 h 1019401"/>
                <a:gd name="connsiteX1" fmla="*/ 111534 w 1160736"/>
                <a:gd name="connsiteY1" fmla="*/ 50 h 1019401"/>
                <a:gd name="connsiteX2" fmla="*/ 1160736 w 1160736"/>
                <a:gd name="connsiteY2" fmla="*/ 1019360 h 1019401"/>
                <a:gd name="connsiteX3" fmla="*/ 0 w 1160736"/>
                <a:gd name="connsiteY3" fmla="*/ 125299 h 1019401"/>
                <a:gd name="connsiteX0" fmla="*/ 0 w 1166813"/>
                <a:gd name="connsiteY0" fmla="*/ 129725 h 1019401"/>
                <a:gd name="connsiteX1" fmla="*/ 117611 w 1166813"/>
                <a:gd name="connsiteY1" fmla="*/ 50 h 1019401"/>
                <a:gd name="connsiteX2" fmla="*/ 1166813 w 1166813"/>
                <a:gd name="connsiteY2" fmla="*/ 1019360 h 1019401"/>
                <a:gd name="connsiteX3" fmla="*/ 0 w 1166813"/>
                <a:gd name="connsiteY3" fmla="*/ 129725 h 1019401"/>
                <a:gd name="connsiteX0" fmla="*/ 0 w 1166813"/>
                <a:gd name="connsiteY0" fmla="*/ 137452 h 1027127"/>
                <a:gd name="connsiteX1" fmla="*/ 102680 w 1166813"/>
                <a:gd name="connsiteY1" fmla="*/ 50 h 1027127"/>
                <a:gd name="connsiteX2" fmla="*/ 1166813 w 1166813"/>
                <a:gd name="connsiteY2" fmla="*/ 1027087 h 1027127"/>
                <a:gd name="connsiteX3" fmla="*/ 0 w 1166813"/>
                <a:gd name="connsiteY3" fmla="*/ 137452 h 1027127"/>
                <a:gd name="connsiteX0" fmla="*/ 0 w 1166813"/>
                <a:gd name="connsiteY0" fmla="*/ 137452 h 1027127"/>
                <a:gd name="connsiteX1" fmla="*/ 102680 w 1166813"/>
                <a:gd name="connsiteY1" fmla="*/ 50 h 1027127"/>
                <a:gd name="connsiteX2" fmla="*/ 1166813 w 1166813"/>
                <a:gd name="connsiteY2" fmla="*/ 1027087 h 1027127"/>
                <a:gd name="connsiteX3" fmla="*/ 0 w 1166813"/>
                <a:gd name="connsiteY3" fmla="*/ 137452 h 1027127"/>
                <a:gd name="connsiteX0" fmla="*/ 0 w 1168472"/>
                <a:gd name="connsiteY0" fmla="*/ 127550 h 1027127"/>
                <a:gd name="connsiteX1" fmla="*/ 104339 w 1168472"/>
                <a:gd name="connsiteY1" fmla="*/ 50 h 1027127"/>
                <a:gd name="connsiteX2" fmla="*/ 1168472 w 1168472"/>
                <a:gd name="connsiteY2" fmla="*/ 1027087 h 1027127"/>
                <a:gd name="connsiteX3" fmla="*/ 0 w 1168472"/>
                <a:gd name="connsiteY3" fmla="*/ 127550 h 1027127"/>
                <a:gd name="connsiteX0" fmla="*/ 0 w 1168472"/>
                <a:gd name="connsiteY0" fmla="*/ 127550 h 1027127"/>
                <a:gd name="connsiteX1" fmla="*/ 104339 w 1168472"/>
                <a:gd name="connsiteY1" fmla="*/ 50 h 1027127"/>
                <a:gd name="connsiteX2" fmla="*/ 1168472 w 1168472"/>
                <a:gd name="connsiteY2" fmla="*/ 1027087 h 1027127"/>
                <a:gd name="connsiteX3" fmla="*/ 0 w 1168472"/>
                <a:gd name="connsiteY3" fmla="*/ 127550 h 1027127"/>
                <a:gd name="connsiteX0" fmla="*/ 0 w 1183842"/>
                <a:gd name="connsiteY0" fmla="*/ 127550 h 1052038"/>
                <a:gd name="connsiteX1" fmla="*/ 104339 w 1183842"/>
                <a:gd name="connsiteY1" fmla="*/ 50 h 1052038"/>
                <a:gd name="connsiteX2" fmla="*/ 1183842 w 1183842"/>
                <a:gd name="connsiteY2" fmla="*/ 1051999 h 1052038"/>
                <a:gd name="connsiteX3" fmla="*/ 0 w 1183842"/>
                <a:gd name="connsiteY3" fmla="*/ 127550 h 1052038"/>
                <a:gd name="connsiteX0" fmla="*/ 3380 w 1106049"/>
                <a:gd name="connsiteY0" fmla="*/ 24811 h 1063126"/>
                <a:gd name="connsiteX1" fmla="*/ 26546 w 1106049"/>
                <a:gd name="connsiteY1" fmla="*/ 11138 h 1063126"/>
                <a:gd name="connsiteX2" fmla="*/ 1106049 w 1106049"/>
                <a:gd name="connsiteY2" fmla="*/ 1063087 h 1063126"/>
                <a:gd name="connsiteX3" fmla="*/ 3380 w 1106049"/>
                <a:gd name="connsiteY3" fmla="*/ 24811 h 1063126"/>
                <a:gd name="connsiteX0" fmla="*/ 3380 w 1158768"/>
                <a:gd name="connsiteY0" fmla="*/ 24811 h 1108615"/>
                <a:gd name="connsiteX1" fmla="*/ 26546 w 1158768"/>
                <a:gd name="connsiteY1" fmla="*/ 11138 h 1108615"/>
                <a:gd name="connsiteX2" fmla="*/ 1158768 w 1158768"/>
                <a:gd name="connsiteY2" fmla="*/ 1108577 h 1108615"/>
                <a:gd name="connsiteX3" fmla="*/ 3380 w 1158768"/>
                <a:gd name="connsiteY3" fmla="*/ 24811 h 1108615"/>
                <a:gd name="connsiteX0" fmla="*/ 3380 w 1158849"/>
                <a:gd name="connsiteY0" fmla="*/ 24811 h 1108588"/>
                <a:gd name="connsiteX1" fmla="*/ 26546 w 1158849"/>
                <a:gd name="connsiteY1" fmla="*/ 11138 h 1108588"/>
                <a:gd name="connsiteX2" fmla="*/ 1158768 w 1158849"/>
                <a:gd name="connsiteY2" fmla="*/ 1108577 h 1108588"/>
                <a:gd name="connsiteX3" fmla="*/ 3380 w 1158849"/>
                <a:gd name="connsiteY3" fmla="*/ 24811 h 1108588"/>
                <a:gd name="connsiteX0" fmla="*/ 3380 w 1091484"/>
                <a:gd name="connsiteY0" fmla="*/ 24811 h 1168050"/>
                <a:gd name="connsiteX1" fmla="*/ 26546 w 1091484"/>
                <a:gd name="connsiteY1" fmla="*/ 11138 h 1168050"/>
                <a:gd name="connsiteX2" fmla="*/ 1091398 w 1091484"/>
                <a:gd name="connsiteY2" fmla="*/ 1168040 h 1168050"/>
                <a:gd name="connsiteX3" fmla="*/ 3380 w 1091484"/>
                <a:gd name="connsiteY3" fmla="*/ 24811 h 1168050"/>
                <a:gd name="connsiteX0" fmla="*/ 3380 w 1145196"/>
                <a:gd name="connsiteY0" fmla="*/ 24811 h 1121090"/>
                <a:gd name="connsiteX1" fmla="*/ 26546 w 1145196"/>
                <a:gd name="connsiteY1" fmla="*/ 11138 h 1121090"/>
                <a:gd name="connsiteX2" fmla="*/ 1145114 w 1145196"/>
                <a:gd name="connsiteY2" fmla="*/ 1121079 h 1121090"/>
                <a:gd name="connsiteX3" fmla="*/ 3380 w 1145196"/>
                <a:gd name="connsiteY3" fmla="*/ 24811 h 1121090"/>
                <a:gd name="connsiteX0" fmla="*/ 0 w 1141820"/>
                <a:gd name="connsiteY0" fmla="*/ 129536 h 1225815"/>
                <a:gd name="connsiteX1" fmla="*/ 74874 w 1141820"/>
                <a:gd name="connsiteY1" fmla="*/ 42 h 1225815"/>
                <a:gd name="connsiteX2" fmla="*/ 1141734 w 1141820"/>
                <a:gd name="connsiteY2" fmla="*/ 1225804 h 1225815"/>
                <a:gd name="connsiteX3" fmla="*/ 0 w 1141820"/>
                <a:gd name="connsiteY3" fmla="*/ 129536 h 1225815"/>
                <a:gd name="connsiteX0" fmla="*/ 0 w 1141820"/>
                <a:gd name="connsiteY0" fmla="*/ 129684 h 1225963"/>
                <a:gd name="connsiteX1" fmla="*/ 74874 w 1141820"/>
                <a:gd name="connsiteY1" fmla="*/ 190 h 1225963"/>
                <a:gd name="connsiteX2" fmla="*/ 1141734 w 1141820"/>
                <a:gd name="connsiteY2" fmla="*/ 1225952 h 1225963"/>
                <a:gd name="connsiteX3" fmla="*/ 0 w 1141820"/>
                <a:gd name="connsiteY3" fmla="*/ 129684 h 1225963"/>
                <a:gd name="connsiteX0" fmla="*/ 0 w 1141817"/>
                <a:gd name="connsiteY0" fmla="*/ 38950 h 1135229"/>
                <a:gd name="connsiteX1" fmla="*/ 39026 w 1141817"/>
                <a:gd name="connsiteY1" fmla="*/ 29994 h 1135229"/>
                <a:gd name="connsiteX2" fmla="*/ 1141734 w 1141817"/>
                <a:gd name="connsiteY2" fmla="*/ 1135218 h 1135229"/>
                <a:gd name="connsiteX3" fmla="*/ 0 w 1141817"/>
                <a:gd name="connsiteY3" fmla="*/ 38950 h 1135229"/>
                <a:gd name="connsiteX0" fmla="*/ 0 w 1328390"/>
                <a:gd name="connsiteY0" fmla="*/ 195242 h 1105326"/>
                <a:gd name="connsiteX1" fmla="*/ 225599 w 1328390"/>
                <a:gd name="connsiteY1" fmla="*/ 89 h 1105326"/>
                <a:gd name="connsiteX2" fmla="*/ 1328307 w 1328390"/>
                <a:gd name="connsiteY2" fmla="*/ 1105313 h 1105326"/>
                <a:gd name="connsiteX3" fmla="*/ 0 w 1328390"/>
                <a:gd name="connsiteY3" fmla="*/ 195242 h 1105326"/>
                <a:gd name="connsiteX0" fmla="*/ 14 w 1328404"/>
                <a:gd name="connsiteY0" fmla="*/ 195206 h 1105290"/>
                <a:gd name="connsiteX1" fmla="*/ 225613 w 1328404"/>
                <a:gd name="connsiteY1" fmla="*/ 53 h 1105290"/>
                <a:gd name="connsiteX2" fmla="*/ 1328321 w 1328404"/>
                <a:gd name="connsiteY2" fmla="*/ 1105277 h 1105290"/>
                <a:gd name="connsiteX3" fmla="*/ 14 w 1328404"/>
                <a:gd name="connsiteY3" fmla="*/ 195206 h 1105290"/>
                <a:gd name="connsiteX0" fmla="*/ 79 w 1139325"/>
                <a:gd name="connsiteY0" fmla="*/ 23830 h 1105535"/>
                <a:gd name="connsiteX1" fmla="*/ 36534 w 1139325"/>
                <a:gd name="connsiteY1" fmla="*/ 300 h 1105535"/>
                <a:gd name="connsiteX2" fmla="*/ 1139242 w 1139325"/>
                <a:gd name="connsiteY2" fmla="*/ 1105524 h 1105535"/>
                <a:gd name="connsiteX3" fmla="*/ 79 w 1139325"/>
                <a:gd name="connsiteY3" fmla="*/ 23830 h 1105535"/>
                <a:gd name="connsiteX0" fmla="*/ 79 w 1139325"/>
                <a:gd name="connsiteY0" fmla="*/ 23830 h 1105535"/>
                <a:gd name="connsiteX1" fmla="*/ 36534 w 1139325"/>
                <a:gd name="connsiteY1" fmla="*/ 300 h 1105535"/>
                <a:gd name="connsiteX2" fmla="*/ 1139242 w 1139325"/>
                <a:gd name="connsiteY2" fmla="*/ 1105524 h 1105535"/>
                <a:gd name="connsiteX3" fmla="*/ 79 w 1139325"/>
                <a:gd name="connsiteY3" fmla="*/ 23830 h 1105535"/>
                <a:gd name="connsiteX0" fmla="*/ 79 w 188854"/>
                <a:gd name="connsiteY0" fmla="*/ 23830 h 170252"/>
                <a:gd name="connsiteX1" fmla="*/ 36534 w 188854"/>
                <a:gd name="connsiteY1" fmla="*/ 300 h 170252"/>
                <a:gd name="connsiteX2" fmla="*/ 188285 w 188854"/>
                <a:gd name="connsiteY2" fmla="*/ 170171 h 170252"/>
                <a:gd name="connsiteX3" fmla="*/ 79 w 188854"/>
                <a:gd name="connsiteY3" fmla="*/ 23830 h 170252"/>
                <a:gd name="connsiteX0" fmla="*/ 79 w 1140272"/>
                <a:gd name="connsiteY0" fmla="*/ 23830 h 1102363"/>
                <a:gd name="connsiteX1" fmla="*/ 36534 w 1140272"/>
                <a:gd name="connsiteY1" fmla="*/ 300 h 1102363"/>
                <a:gd name="connsiteX2" fmla="*/ 1140189 w 1140272"/>
                <a:gd name="connsiteY2" fmla="*/ 1102352 h 1102363"/>
                <a:gd name="connsiteX3" fmla="*/ 79 w 1140272"/>
                <a:gd name="connsiteY3" fmla="*/ 23830 h 11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272" h="1102363">
                  <a:moveTo>
                    <a:pt x="79" y="23830"/>
                  </a:moveTo>
                  <a:cubicBezTo>
                    <a:pt x="-2040" y="30012"/>
                    <a:pt x="39457" y="-3497"/>
                    <a:pt x="36534" y="300"/>
                  </a:cubicBezTo>
                  <a:cubicBezTo>
                    <a:pt x="42734" y="-8088"/>
                    <a:pt x="1151343" y="1094356"/>
                    <a:pt x="1140189" y="1102352"/>
                  </a:cubicBezTo>
                  <a:cubicBezTo>
                    <a:pt x="1134548" y="1106396"/>
                    <a:pt x="10147" y="25860"/>
                    <a:pt x="79" y="2383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Partial Circle 56">
              <a:extLst>
                <a:ext uri="{FF2B5EF4-FFF2-40B4-BE49-F238E27FC236}">
                  <a16:creationId xmlns="" xmlns:a16="http://schemas.microsoft.com/office/drawing/2014/main" id="{2C61DA57-9180-41A9-7AE9-AA81D28960CE}"/>
                </a:ext>
              </a:extLst>
            </p:cNvPr>
            <p:cNvSpPr/>
            <p:nvPr/>
          </p:nvSpPr>
          <p:spPr bwMode="auto">
            <a:xfrm rot="2456623">
              <a:off x="4159543" y="3199227"/>
              <a:ext cx="1397839" cy="1363713"/>
            </a:xfrm>
            <a:custGeom>
              <a:avLst/>
              <a:gdLst>
                <a:gd name="connsiteX0" fmla="*/ 2269842 w 2837552"/>
                <a:gd name="connsiteY0" fmla="*/ 283605 h 2837552"/>
                <a:gd name="connsiteX1" fmla="*/ 2607225 w 2837552"/>
                <a:gd name="connsiteY1" fmla="*/ 643846 h 2837552"/>
                <a:gd name="connsiteX2" fmla="*/ 1418776 w 2837552"/>
                <a:gd name="connsiteY2" fmla="*/ 1418776 h 2837552"/>
                <a:gd name="connsiteX3" fmla="*/ 2269842 w 2837552"/>
                <a:gd name="connsiteY3" fmla="*/ 283605 h 2837552"/>
                <a:gd name="connsiteX0" fmla="*/ 713769 w 1188449"/>
                <a:gd name="connsiteY0" fmla="*/ 0 h 1239206"/>
                <a:gd name="connsiteX1" fmla="*/ 1188449 w 1188449"/>
                <a:gd name="connsiteY1" fmla="*/ 464276 h 1239206"/>
                <a:gd name="connsiteX2" fmla="*/ 0 w 1188449"/>
                <a:gd name="connsiteY2" fmla="*/ 1239206 h 1239206"/>
                <a:gd name="connsiteX3" fmla="*/ 713769 w 1188449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301424"/>
                <a:gd name="connsiteY0" fmla="*/ 0 h 1239206"/>
                <a:gd name="connsiteX1" fmla="*/ 1301424 w 1301424"/>
                <a:gd name="connsiteY1" fmla="*/ 640092 h 1239206"/>
                <a:gd name="connsiteX2" fmla="*/ 0 w 1301424"/>
                <a:gd name="connsiteY2" fmla="*/ 1239206 h 1239206"/>
                <a:gd name="connsiteX3" fmla="*/ 713769 w 1301424"/>
                <a:gd name="connsiteY3" fmla="*/ 0 h 1239206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86544 w 1374199"/>
                <a:gd name="connsiteY0" fmla="*/ 0 h 1329294"/>
                <a:gd name="connsiteX1" fmla="*/ 1374199 w 1374199"/>
                <a:gd name="connsiteY1" fmla="*/ 640092 h 1329294"/>
                <a:gd name="connsiteX2" fmla="*/ 0 w 1374199"/>
                <a:gd name="connsiteY2" fmla="*/ 1329294 h 1329294"/>
                <a:gd name="connsiteX3" fmla="*/ 786544 w 1374199"/>
                <a:gd name="connsiteY3" fmla="*/ 0 h 1329294"/>
                <a:gd name="connsiteX0" fmla="*/ 812394 w 1400049"/>
                <a:gd name="connsiteY0" fmla="*/ 0 h 1356683"/>
                <a:gd name="connsiteX1" fmla="*/ 1400049 w 1400049"/>
                <a:gd name="connsiteY1" fmla="*/ 640092 h 1356683"/>
                <a:gd name="connsiteX2" fmla="*/ 0 w 1400049"/>
                <a:gd name="connsiteY2" fmla="*/ 1356683 h 1356683"/>
                <a:gd name="connsiteX3" fmla="*/ 812394 w 1400049"/>
                <a:gd name="connsiteY3" fmla="*/ 0 h 1356683"/>
                <a:gd name="connsiteX0" fmla="*/ 659795 w 1400049"/>
                <a:gd name="connsiteY0" fmla="*/ 0 h 1452514"/>
                <a:gd name="connsiteX1" fmla="*/ 1400049 w 1400049"/>
                <a:gd name="connsiteY1" fmla="*/ 735923 h 1452514"/>
                <a:gd name="connsiteX2" fmla="*/ 0 w 1400049"/>
                <a:gd name="connsiteY2" fmla="*/ 1452514 h 1452514"/>
                <a:gd name="connsiteX3" fmla="*/ 659795 w 1400049"/>
                <a:gd name="connsiteY3" fmla="*/ 0 h 1452514"/>
                <a:gd name="connsiteX0" fmla="*/ 659795 w 1467520"/>
                <a:gd name="connsiteY0" fmla="*/ 0 h 1452514"/>
                <a:gd name="connsiteX1" fmla="*/ 1467520 w 1467520"/>
                <a:gd name="connsiteY1" fmla="*/ 870879 h 1452514"/>
                <a:gd name="connsiteX2" fmla="*/ 0 w 1467520"/>
                <a:gd name="connsiteY2" fmla="*/ 1452514 h 1452514"/>
                <a:gd name="connsiteX3" fmla="*/ 659795 w 1467520"/>
                <a:gd name="connsiteY3" fmla="*/ 0 h 1452514"/>
                <a:gd name="connsiteX0" fmla="*/ 659795 w 1467520"/>
                <a:gd name="connsiteY0" fmla="*/ 0 h 1452514"/>
                <a:gd name="connsiteX1" fmla="*/ 1467520 w 1467520"/>
                <a:gd name="connsiteY1" fmla="*/ 870879 h 1452514"/>
                <a:gd name="connsiteX2" fmla="*/ 0 w 1467520"/>
                <a:gd name="connsiteY2" fmla="*/ 1452514 h 1452514"/>
                <a:gd name="connsiteX3" fmla="*/ 659795 w 1467520"/>
                <a:gd name="connsiteY3" fmla="*/ 0 h 1452514"/>
                <a:gd name="connsiteX0" fmla="*/ 659795 w 1467520"/>
                <a:gd name="connsiteY0" fmla="*/ 0 h 1452514"/>
                <a:gd name="connsiteX1" fmla="*/ 1467520 w 1467520"/>
                <a:gd name="connsiteY1" fmla="*/ 870879 h 1452514"/>
                <a:gd name="connsiteX2" fmla="*/ 0 w 1467520"/>
                <a:gd name="connsiteY2" fmla="*/ 1452514 h 1452514"/>
                <a:gd name="connsiteX3" fmla="*/ 659795 w 1467520"/>
                <a:gd name="connsiteY3" fmla="*/ 0 h 1452514"/>
                <a:gd name="connsiteX0" fmla="*/ 658669 w 1467520"/>
                <a:gd name="connsiteY0" fmla="*/ 1 h 1436655"/>
                <a:gd name="connsiteX1" fmla="*/ 1467520 w 1467520"/>
                <a:gd name="connsiteY1" fmla="*/ 855020 h 1436655"/>
                <a:gd name="connsiteX2" fmla="*/ 0 w 1467520"/>
                <a:gd name="connsiteY2" fmla="*/ 1436655 h 1436655"/>
                <a:gd name="connsiteX3" fmla="*/ 658669 w 1467520"/>
                <a:gd name="connsiteY3" fmla="*/ 1 h 1436655"/>
                <a:gd name="connsiteX0" fmla="*/ 658669 w 1467520"/>
                <a:gd name="connsiteY0" fmla="*/ 1 h 1436655"/>
                <a:gd name="connsiteX1" fmla="*/ 1467520 w 1467520"/>
                <a:gd name="connsiteY1" fmla="*/ 855020 h 1436655"/>
                <a:gd name="connsiteX2" fmla="*/ 0 w 1467520"/>
                <a:gd name="connsiteY2" fmla="*/ 1436655 h 1436655"/>
                <a:gd name="connsiteX3" fmla="*/ 658669 w 1467520"/>
                <a:gd name="connsiteY3" fmla="*/ 1 h 1436655"/>
                <a:gd name="connsiteX0" fmla="*/ 658669 w 1467520"/>
                <a:gd name="connsiteY0" fmla="*/ 1 h 1436655"/>
                <a:gd name="connsiteX1" fmla="*/ 1467520 w 1467520"/>
                <a:gd name="connsiteY1" fmla="*/ 855020 h 1436655"/>
                <a:gd name="connsiteX2" fmla="*/ 0 w 1467520"/>
                <a:gd name="connsiteY2" fmla="*/ 1436655 h 1436655"/>
                <a:gd name="connsiteX3" fmla="*/ 658669 w 1467520"/>
                <a:gd name="connsiteY3" fmla="*/ 1 h 1436655"/>
                <a:gd name="connsiteX0" fmla="*/ 658669 w 1467562"/>
                <a:gd name="connsiteY0" fmla="*/ 1 h 1436655"/>
                <a:gd name="connsiteX1" fmla="*/ 1467520 w 1467562"/>
                <a:gd name="connsiteY1" fmla="*/ 855020 h 1436655"/>
                <a:gd name="connsiteX2" fmla="*/ 0 w 1467562"/>
                <a:gd name="connsiteY2" fmla="*/ 1436655 h 1436655"/>
                <a:gd name="connsiteX3" fmla="*/ 658669 w 1467562"/>
                <a:gd name="connsiteY3" fmla="*/ 1 h 1436655"/>
                <a:gd name="connsiteX0" fmla="*/ 658669 w 1467562"/>
                <a:gd name="connsiteY0" fmla="*/ 1 h 1436668"/>
                <a:gd name="connsiteX1" fmla="*/ 1467520 w 1467562"/>
                <a:gd name="connsiteY1" fmla="*/ 855020 h 1436668"/>
                <a:gd name="connsiteX2" fmla="*/ 0 w 1467562"/>
                <a:gd name="connsiteY2" fmla="*/ 1436655 h 1436668"/>
                <a:gd name="connsiteX3" fmla="*/ 658669 w 1467562"/>
                <a:gd name="connsiteY3" fmla="*/ 1 h 1436668"/>
                <a:gd name="connsiteX0" fmla="*/ 658669 w 1467549"/>
                <a:gd name="connsiteY0" fmla="*/ 1 h 1436821"/>
                <a:gd name="connsiteX1" fmla="*/ 1467520 w 1467549"/>
                <a:gd name="connsiteY1" fmla="*/ 855020 h 1436821"/>
                <a:gd name="connsiteX2" fmla="*/ 0 w 1467549"/>
                <a:gd name="connsiteY2" fmla="*/ 1436655 h 1436821"/>
                <a:gd name="connsiteX3" fmla="*/ 658669 w 1467549"/>
                <a:gd name="connsiteY3" fmla="*/ 1 h 1436821"/>
                <a:gd name="connsiteX0" fmla="*/ 675279 w 1484158"/>
                <a:gd name="connsiteY0" fmla="*/ 1 h 1446266"/>
                <a:gd name="connsiteX1" fmla="*/ 1484130 w 1484158"/>
                <a:gd name="connsiteY1" fmla="*/ 855020 h 1446266"/>
                <a:gd name="connsiteX2" fmla="*/ 0 w 1484158"/>
                <a:gd name="connsiteY2" fmla="*/ 1446103 h 1446266"/>
                <a:gd name="connsiteX3" fmla="*/ 675279 w 1484158"/>
                <a:gd name="connsiteY3" fmla="*/ 1 h 1446266"/>
                <a:gd name="connsiteX0" fmla="*/ 675279 w 1456993"/>
                <a:gd name="connsiteY0" fmla="*/ 1 h 1446271"/>
                <a:gd name="connsiteX1" fmla="*/ 1456964 w 1456993"/>
                <a:gd name="connsiteY1" fmla="*/ 874206 h 1446271"/>
                <a:gd name="connsiteX2" fmla="*/ 0 w 1456993"/>
                <a:gd name="connsiteY2" fmla="*/ 1446103 h 1446271"/>
                <a:gd name="connsiteX3" fmla="*/ 675279 w 1456993"/>
                <a:gd name="connsiteY3" fmla="*/ 1 h 1446271"/>
                <a:gd name="connsiteX0" fmla="*/ 658957 w 1456993"/>
                <a:gd name="connsiteY0" fmla="*/ 1 h 1414586"/>
                <a:gd name="connsiteX1" fmla="*/ 1456964 w 1456993"/>
                <a:gd name="connsiteY1" fmla="*/ 842521 h 1414586"/>
                <a:gd name="connsiteX2" fmla="*/ 0 w 1456993"/>
                <a:gd name="connsiteY2" fmla="*/ 1414418 h 1414586"/>
                <a:gd name="connsiteX3" fmla="*/ 658957 w 1456993"/>
                <a:gd name="connsiteY3" fmla="*/ 1 h 1414586"/>
                <a:gd name="connsiteX0" fmla="*/ 658957 w 1456993"/>
                <a:gd name="connsiteY0" fmla="*/ 1 h 1414586"/>
                <a:gd name="connsiteX1" fmla="*/ 1456964 w 1456993"/>
                <a:gd name="connsiteY1" fmla="*/ 842521 h 1414586"/>
                <a:gd name="connsiteX2" fmla="*/ 0 w 1456993"/>
                <a:gd name="connsiteY2" fmla="*/ 1414418 h 1414586"/>
                <a:gd name="connsiteX3" fmla="*/ 658957 w 1456993"/>
                <a:gd name="connsiteY3" fmla="*/ 1 h 1414586"/>
                <a:gd name="connsiteX0" fmla="*/ 658957 w 1456993"/>
                <a:gd name="connsiteY0" fmla="*/ 1 h 1414586"/>
                <a:gd name="connsiteX1" fmla="*/ 1456964 w 1456993"/>
                <a:gd name="connsiteY1" fmla="*/ 842521 h 1414586"/>
                <a:gd name="connsiteX2" fmla="*/ 0 w 1456993"/>
                <a:gd name="connsiteY2" fmla="*/ 1414418 h 1414586"/>
                <a:gd name="connsiteX3" fmla="*/ 658957 w 1456993"/>
                <a:gd name="connsiteY3" fmla="*/ 1 h 1414586"/>
                <a:gd name="connsiteX0" fmla="*/ 661787 w 1456993"/>
                <a:gd name="connsiteY0" fmla="*/ 0 h 1421423"/>
                <a:gd name="connsiteX1" fmla="*/ 1456964 w 1456993"/>
                <a:gd name="connsiteY1" fmla="*/ 849358 h 1421423"/>
                <a:gd name="connsiteX2" fmla="*/ 0 w 1456993"/>
                <a:gd name="connsiteY2" fmla="*/ 1421255 h 1421423"/>
                <a:gd name="connsiteX3" fmla="*/ 661787 w 1456993"/>
                <a:gd name="connsiteY3" fmla="*/ 0 h 142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993" h="1421423">
                  <a:moveTo>
                    <a:pt x="661787" y="0"/>
                  </a:moveTo>
                  <a:cubicBezTo>
                    <a:pt x="978494" y="142718"/>
                    <a:pt x="1273260" y="396314"/>
                    <a:pt x="1456964" y="849358"/>
                  </a:cubicBezTo>
                  <a:cubicBezTo>
                    <a:pt x="1464544" y="843800"/>
                    <a:pt x="2620" y="1432849"/>
                    <a:pt x="0" y="1421255"/>
                  </a:cubicBezTo>
                  <a:cubicBezTo>
                    <a:pt x="1142" y="1426279"/>
                    <a:pt x="654091" y="-725"/>
                    <a:pt x="661787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9F198E5D-1747-5F17-D9C1-7BE7F60FFF28}"/>
                </a:ext>
              </a:extLst>
            </p:cNvPr>
            <p:cNvSpPr txBox="1"/>
            <p:nvPr/>
          </p:nvSpPr>
          <p:spPr bwMode="auto">
            <a:xfrm>
              <a:off x="5571019" y="4339830"/>
              <a:ext cx="1733484" cy="4801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Classical + T790M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+ atypical 2.2%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E434F2B6-B354-A818-9C62-A32A41BC8937}"/>
                </a:ext>
              </a:extLst>
            </p:cNvPr>
            <p:cNvSpPr txBox="1"/>
            <p:nvPr/>
          </p:nvSpPr>
          <p:spPr bwMode="auto">
            <a:xfrm>
              <a:off x="5268996" y="4778821"/>
              <a:ext cx="1190247" cy="286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A1BB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T790M 0.3%</a:t>
              </a:r>
            </a:p>
          </p:txBody>
        </p:sp>
        <p:sp>
          <p:nvSpPr>
            <p:cNvPr id="2061" name="TextBox 2060">
              <a:extLst>
                <a:ext uri="{FF2B5EF4-FFF2-40B4-BE49-F238E27FC236}">
                  <a16:creationId xmlns="" xmlns:a16="http://schemas.microsoft.com/office/drawing/2014/main" id="{9D43C610-93F2-6AA1-FFEC-63C6CA530F21}"/>
                </a:ext>
              </a:extLst>
            </p:cNvPr>
            <p:cNvSpPr txBox="1"/>
            <p:nvPr/>
          </p:nvSpPr>
          <p:spPr bwMode="auto">
            <a:xfrm>
              <a:off x="2556945" y="3276115"/>
              <a:ext cx="12297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Ex19del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32.7%</a:t>
              </a:r>
            </a:p>
          </p:txBody>
        </p:sp>
        <p:sp>
          <p:nvSpPr>
            <p:cNvPr id="2062" name="TextBox 2061">
              <a:extLst>
                <a:ext uri="{FF2B5EF4-FFF2-40B4-BE49-F238E27FC236}">
                  <a16:creationId xmlns="" xmlns:a16="http://schemas.microsoft.com/office/drawing/2014/main" id="{82E61A02-B38F-354F-2647-956C3AEBDE17}"/>
                </a:ext>
              </a:extLst>
            </p:cNvPr>
            <p:cNvSpPr txBox="1"/>
            <p:nvPr/>
          </p:nvSpPr>
          <p:spPr bwMode="auto">
            <a:xfrm>
              <a:off x="2945313" y="4520802"/>
              <a:ext cx="12297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L858R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23.0%</a:t>
              </a:r>
            </a:p>
          </p:txBody>
        </p:sp>
        <p:sp>
          <p:nvSpPr>
            <p:cNvPr id="2063" name="TextBox 2062">
              <a:extLst>
                <a:ext uri="{FF2B5EF4-FFF2-40B4-BE49-F238E27FC236}">
                  <a16:creationId xmlns="" xmlns:a16="http://schemas.microsoft.com/office/drawing/2014/main" id="{82551BAC-5B79-4449-F249-11F04233D74B}"/>
                </a:ext>
              </a:extLst>
            </p:cNvPr>
            <p:cNvSpPr txBox="1"/>
            <p:nvPr/>
          </p:nvSpPr>
          <p:spPr bwMode="auto">
            <a:xfrm>
              <a:off x="3719450" y="2609790"/>
              <a:ext cx="10206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Ex20ins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9.1%</a:t>
              </a:r>
            </a:p>
          </p:txBody>
        </p:sp>
        <p:sp>
          <p:nvSpPr>
            <p:cNvPr id="2064" name="TextBox 2063">
              <a:extLst>
                <a:ext uri="{FF2B5EF4-FFF2-40B4-BE49-F238E27FC236}">
                  <a16:creationId xmlns="" xmlns:a16="http://schemas.microsoft.com/office/drawing/2014/main" id="{149029A6-3624-8145-B5BD-5D1C36663C02}"/>
                </a:ext>
              </a:extLst>
            </p:cNvPr>
            <p:cNvSpPr txBox="1"/>
            <p:nvPr/>
          </p:nvSpPr>
          <p:spPr bwMode="auto">
            <a:xfrm>
              <a:off x="4117293" y="3695635"/>
              <a:ext cx="137404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Other atypical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12.6%</a:t>
              </a:r>
            </a:p>
          </p:txBody>
        </p:sp>
        <p:sp>
          <p:nvSpPr>
            <p:cNvPr id="2065" name="Partial Circle 56">
              <a:extLst>
                <a:ext uri="{FF2B5EF4-FFF2-40B4-BE49-F238E27FC236}">
                  <a16:creationId xmlns="" xmlns:a16="http://schemas.microsoft.com/office/drawing/2014/main" id="{7C7FEE71-8F39-881E-2FA6-B10A577207C9}"/>
                </a:ext>
              </a:extLst>
            </p:cNvPr>
            <p:cNvSpPr/>
            <p:nvPr/>
          </p:nvSpPr>
          <p:spPr bwMode="auto">
            <a:xfrm rot="5683413">
              <a:off x="3842112" y="3980925"/>
              <a:ext cx="1350912" cy="1372531"/>
            </a:xfrm>
            <a:custGeom>
              <a:avLst/>
              <a:gdLst>
                <a:gd name="connsiteX0" fmla="*/ 2269842 w 2837552"/>
                <a:gd name="connsiteY0" fmla="*/ 283605 h 2837552"/>
                <a:gd name="connsiteX1" fmla="*/ 2607225 w 2837552"/>
                <a:gd name="connsiteY1" fmla="*/ 643846 h 2837552"/>
                <a:gd name="connsiteX2" fmla="*/ 1418776 w 2837552"/>
                <a:gd name="connsiteY2" fmla="*/ 1418776 h 2837552"/>
                <a:gd name="connsiteX3" fmla="*/ 2269842 w 2837552"/>
                <a:gd name="connsiteY3" fmla="*/ 283605 h 2837552"/>
                <a:gd name="connsiteX0" fmla="*/ 713769 w 1188449"/>
                <a:gd name="connsiteY0" fmla="*/ 0 h 1239206"/>
                <a:gd name="connsiteX1" fmla="*/ 1188449 w 1188449"/>
                <a:gd name="connsiteY1" fmla="*/ 464276 h 1239206"/>
                <a:gd name="connsiteX2" fmla="*/ 0 w 1188449"/>
                <a:gd name="connsiteY2" fmla="*/ 1239206 h 1239206"/>
                <a:gd name="connsiteX3" fmla="*/ 713769 w 1188449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296938"/>
                <a:gd name="connsiteY0" fmla="*/ 0 h 1239206"/>
                <a:gd name="connsiteX1" fmla="*/ 1296938 w 1296938"/>
                <a:gd name="connsiteY1" fmla="*/ 638572 h 1239206"/>
                <a:gd name="connsiteX2" fmla="*/ 0 w 1296938"/>
                <a:gd name="connsiteY2" fmla="*/ 1239206 h 1239206"/>
                <a:gd name="connsiteX3" fmla="*/ 713769 w 1296938"/>
                <a:gd name="connsiteY3" fmla="*/ 0 h 1239206"/>
                <a:gd name="connsiteX0" fmla="*/ 713769 w 1301424"/>
                <a:gd name="connsiteY0" fmla="*/ 0 h 1239206"/>
                <a:gd name="connsiteX1" fmla="*/ 1301424 w 1301424"/>
                <a:gd name="connsiteY1" fmla="*/ 640092 h 1239206"/>
                <a:gd name="connsiteX2" fmla="*/ 0 w 1301424"/>
                <a:gd name="connsiteY2" fmla="*/ 1239206 h 1239206"/>
                <a:gd name="connsiteX3" fmla="*/ 713769 w 1301424"/>
                <a:gd name="connsiteY3" fmla="*/ 0 h 1239206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42465 w 1330120"/>
                <a:gd name="connsiteY0" fmla="*/ 0 h 1286998"/>
                <a:gd name="connsiteX1" fmla="*/ 1330120 w 1330120"/>
                <a:gd name="connsiteY1" fmla="*/ 640092 h 1286998"/>
                <a:gd name="connsiteX2" fmla="*/ 0 w 1330120"/>
                <a:gd name="connsiteY2" fmla="*/ 1286998 h 1286998"/>
                <a:gd name="connsiteX3" fmla="*/ 742465 w 1330120"/>
                <a:gd name="connsiteY3" fmla="*/ 0 h 1286998"/>
                <a:gd name="connsiteX0" fmla="*/ 786544 w 1374199"/>
                <a:gd name="connsiteY0" fmla="*/ 0 h 1329294"/>
                <a:gd name="connsiteX1" fmla="*/ 1374199 w 1374199"/>
                <a:gd name="connsiteY1" fmla="*/ 640092 h 1329294"/>
                <a:gd name="connsiteX2" fmla="*/ 0 w 1374199"/>
                <a:gd name="connsiteY2" fmla="*/ 1329294 h 1329294"/>
                <a:gd name="connsiteX3" fmla="*/ 786544 w 1374199"/>
                <a:gd name="connsiteY3" fmla="*/ 0 h 1329294"/>
                <a:gd name="connsiteX0" fmla="*/ 786544 w 1402738"/>
                <a:gd name="connsiteY0" fmla="*/ 0 h 1329294"/>
                <a:gd name="connsiteX1" fmla="*/ 1402738 w 1402738"/>
                <a:gd name="connsiteY1" fmla="*/ 651532 h 1329294"/>
                <a:gd name="connsiteX2" fmla="*/ 0 w 1402738"/>
                <a:gd name="connsiteY2" fmla="*/ 1329294 h 1329294"/>
                <a:gd name="connsiteX3" fmla="*/ 786544 w 1402738"/>
                <a:gd name="connsiteY3" fmla="*/ 0 h 1329294"/>
                <a:gd name="connsiteX0" fmla="*/ 657263 w 1402738"/>
                <a:gd name="connsiteY0" fmla="*/ 0 h 1391047"/>
                <a:gd name="connsiteX1" fmla="*/ 1402738 w 1402738"/>
                <a:gd name="connsiteY1" fmla="*/ 713285 h 1391047"/>
                <a:gd name="connsiteX2" fmla="*/ 0 w 1402738"/>
                <a:gd name="connsiteY2" fmla="*/ 1391047 h 1391047"/>
                <a:gd name="connsiteX3" fmla="*/ 657263 w 1402738"/>
                <a:gd name="connsiteY3" fmla="*/ 0 h 1391047"/>
                <a:gd name="connsiteX0" fmla="*/ 657263 w 1402738"/>
                <a:gd name="connsiteY0" fmla="*/ 0 h 1391047"/>
                <a:gd name="connsiteX1" fmla="*/ 1402738 w 1402738"/>
                <a:gd name="connsiteY1" fmla="*/ 713285 h 1391047"/>
                <a:gd name="connsiteX2" fmla="*/ 0 w 1402738"/>
                <a:gd name="connsiteY2" fmla="*/ 1391047 h 1391047"/>
                <a:gd name="connsiteX3" fmla="*/ 657263 w 1402738"/>
                <a:gd name="connsiteY3" fmla="*/ 0 h 1391047"/>
                <a:gd name="connsiteX0" fmla="*/ 661537 w 1402738"/>
                <a:gd name="connsiteY0" fmla="*/ 1 h 1381053"/>
                <a:gd name="connsiteX1" fmla="*/ 1402738 w 1402738"/>
                <a:gd name="connsiteY1" fmla="*/ 703291 h 1381053"/>
                <a:gd name="connsiteX2" fmla="*/ 0 w 1402738"/>
                <a:gd name="connsiteY2" fmla="*/ 1381053 h 1381053"/>
                <a:gd name="connsiteX3" fmla="*/ 661537 w 1402738"/>
                <a:gd name="connsiteY3" fmla="*/ 1 h 1381053"/>
                <a:gd name="connsiteX0" fmla="*/ 601002 w 1342203"/>
                <a:gd name="connsiteY0" fmla="*/ 1 h 1362254"/>
                <a:gd name="connsiteX1" fmla="*/ 1342203 w 1342203"/>
                <a:gd name="connsiteY1" fmla="*/ 703291 h 1362254"/>
                <a:gd name="connsiteX2" fmla="*/ 0 w 1342203"/>
                <a:gd name="connsiteY2" fmla="*/ 1362254 h 1362254"/>
                <a:gd name="connsiteX3" fmla="*/ 601002 w 1342203"/>
                <a:gd name="connsiteY3" fmla="*/ 1 h 1362254"/>
                <a:gd name="connsiteX0" fmla="*/ 601002 w 1342203"/>
                <a:gd name="connsiteY0" fmla="*/ 1 h 1362254"/>
                <a:gd name="connsiteX1" fmla="*/ 1342203 w 1342203"/>
                <a:gd name="connsiteY1" fmla="*/ 703291 h 1362254"/>
                <a:gd name="connsiteX2" fmla="*/ 0 w 1342203"/>
                <a:gd name="connsiteY2" fmla="*/ 1362254 h 1362254"/>
                <a:gd name="connsiteX3" fmla="*/ 601002 w 1342203"/>
                <a:gd name="connsiteY3" fmla="*/ 1 h 1362254"/>
                <a:gd name="connsiteX0" fmla="*/ 601008 w 1342209"/>
                <a:gd name="connsiteY0" fmla="*/ 1 h 1362254"/>
                <a:gd name="connsiteX1" fmla="*/ 1342209 w 1342209"/>
                <a:gd name="connsiteY1" fmla="*/ 703291 h 1362254"/>
                <a:gd name="connsiteX2" fmla="*/ 6 w 1342209"/>
                <a:gd name="connsiteY2" fmla="*/ 1362254 h 1362254"/>
                <a:gd name="connsiteX3" fmla="*/ 601008 w 1342209"/>
                <a:gd name="connsiteY3" fmla="*/ 1 h 1362254"/>
                <a:gd name="connsiteX0" fmla="*/ 609711 w 1350912"/>
                <a:gd name="connsiteY0" fmla="*/ 1 h 1372531"/>
                <a:gd name="connsiteX1" fmla="*/ 1350912 w 1350912"/>
                <a:gd name="connsiteY1" fmla="*/ 703291 h 1372531"/>
                <a:gd name="connsiteX2" fmla="*/ 0 w 1350912"/>
                <a:gd name="connsiteY2" fmla="*/ 1372531 h 1372531"/>
                <a:gd name="connsiteX3" fmla="*/ 609711 w 1350912"/>
                <a:gd name="connsiteY3" fmla="*/ 1 h 13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0912" h="1372531">
                  <a:moveTo>
                    <a:pt x="609711" y="1"/>
                  </a:moveTo>
                  <a:cubicBezTo>
                    <a:pt x="839413" y="105225"/>
                    <a:pt x="1123914" y="288128"/>
                    <a:pt x="1350912" y="703291"/>
                  </a:cubicBezTo>
                  <a:lnTo>
                    <a:pt x="0" y="1372531"/>
                  </a:lnTo>
                  <a:cubicBezTo>
                    <a:pt x="-334" y="1366813"/>
                    <a:pt x="602015" y="-724"/>
                    <a:pt x="60971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Partial Circle 89">
              <a:extLst>
                <a:ext uri="{FF2B5EF4-FFF2-40B4-BE49-F238E27FC236}">
                  <a16:creationId xmlns="" xmlns:a16="http://schemas.microsoft.com/office/drawing/2014/main" id="{C09722B5-B96D-3324-5C97-E12E2A329E98}"/>
                </a:ext>
              </a:extLst>
            </p:cNvPr>
            <p:cNvSpPr/>
            <p:nvPr/>
          </p:nvSpPr>
          <p:spPr bwMode="auto">
            <a:xfrm rot="9816717">
              <a:off x="4011185" y="3741935"/>
              <a:ext cx="1210890" cy="1031880"/>
            </a:xfrm>
            <a:custGeom>
              <a:avLst/>
              <a:gdLst>
                <a:gd name="connsiteX0" fmla="*/ 220810 w 3002264"/>
                <a:gd name="connsiteY0" fmla="*/ 717441 h 3002265"/>
                <a:gd name="connsiteX1" fmla="*/ 423720 w 3002264"/>
                <a:gd name="connsiteY1" fmla="*/ 455867 h 3002265"/>
                <a:gd name="connsiteX2" fmla="*/ 1501132 w 3002264"/>
                <a:gd name="connsiteY2" fmla="*/ 1501133 h 3002265"/>
                <a:gd name="connsiteX3" fmla="*/ 220810 w 3002264"/>
                <a:gd name="connsiteY3" fmla="*/ 717441 h 3002265"/>
                <a:gd name="connsiteX0" fmla="*/ 0 w 1188946"/>
                <a:gd name="connsiteY0" fmla="*/ 125249 h 1045266"/>
                <a:gd name="connsiteX1" fmla="*/ 111534 w 1188946"/>
                <a:gd name="connsiteY1" fmla="*/ 0 h 1045266"/>
                <a:gd name="connsiteX2" fmla="*/ 1188946 w 1188946"/>
                <a:gd name="connsiteY2" fmla="*/ 1045266 h 1045266"/>
                <a:gd name="connsiteX3" fmla="*/ 0 w 1188946"/>
                <a:gd name="connsiteY3" fmla="*/ 125249 h 1045266"/>
                <a:gd name="connsiteX0" fmla="*/ 0 w 1188946"/>
                <a:gd name="connsiteY0" fmla="*/ 125249 h 1045266"/>
                <a:gd name="connsiteX1" fmla="*/ 111534 w 1188946"/>
                <a:gd name="connsiteY1" fmla="*/ 0 h 1045266"/>
                <a:gd name="connsiteX2" fmla="*/ 1188946 w 1188946"/>
                <a:gd name="connsiteY2" fmla="*/ 1045266 h 1045266"/>
                <a:gd name="connsiteX3" fmla="*/ 0 w 1188946"/>
                <a:gd name="connsiteY3" fmla="*/ 125249 h 1045266"/>
                <a:gd name="connsiteX0" fmla="*/ 0 w 1188946"/>
                <a:gd name="connsiteY0" fmla="*/ 125249 h 1045279"/>
                <a:gd name="connsiteX1" fmla="*/ 111534 w 1188946"/>
                <a:gd name="connsiteY1" fmla="*/ 0 h 1045279"/>
                <a:gd name="connsiteX2" fmla="*/ 1188946 w 1188946"/>
                <a:gd name="connsiteY2" fmla="*/ 1045266 h 1045279"/>
                <a:gd name="connsiteX3" fmla="*/ 0 w 1188946"/>
                <a:gd name="connsiteY3" fmla="*/ 125249 h 1045279"/>
                <a:gd name="connsiteX0" fmla="*/ 0 w 1188946"/>
                <a:gd name="connsiteY0" fmla="*/ 125249 h 1045326"/>
                <a:gd name="connsiteX1" fmla="*/ 111534 w 1188946"/>
                <a:gd name="connsiteY1" fmla="*/ 0 h 1045326"/>
                <a:gd name="connsiteX2" fmla="*/ 1188946 w 1188946"/>
                <a:gd name="connsiteY2" fmla="*/ 1045266 h 1045326"/>
                <a:gd name="connsiteX3" fmla="*/ 0 w 1188946"/>
                <a:gd name="connsiteY3" fmla="*/ 125249 h 1045326"/>
                <a:gd name="connsiteX0" fmla="*/ 0 w 1133349"/>
                <a:gd name="connsiteY0" fmla="*/ 125249 h 988164"/>
                <a:gd name="connsiteX1" fmla="*/ 111534 w 1133349"/>
                <a:gd name="connsiteY1" fmla="*/ 0 h 988164"/>
                <a:gd name="connsiteX2" fmla="*/ 1133349 w 1133349"/>
                <a:gd name="connsiteY2" fmla="*/ 988099 h 988164"/>
                <a:gd name="connsiteX3" fmla="*/ 0 w 1133349"/>
                <a:gd name="connsiteY3" fmla="*/ 125249 h 988164"/>
                <a:gd name="connsiteX0" fmla="*/ 0 w 1158259"/>
                <a:gd name="connsiteY0" fmla="*/ 125249 h 1035126"/>
                <a:gd name="connsiteX1" fmla="*/ 111534 w 1158259"/>
                <a:gd name="connsiteY1" fmla="*/ 0 h 1035126"/>
                <a:gd name="connsiteX2" fmla="*/ 1158259 w 1158259"/>
                <a:gd name="connsiteY2" fmla="*/ 1035065 h 1035126"/>
                <a:gd name="connsiteX3" fmla="*/ 0 w 1158259"/>
                <a:gd name="connsiteY3" fmla="*/ 125249 h 1035126"/>
                <a:gd name="connsiteX0" fmla="*/ 0 w 1160735"/>
                <a:gd name="connsiteY0" fmla="*/ 125249 h 1019371"/>
                <a:gd name="connsiteX1" fmla="*/ 111534 w 1160735"/>
                <a:gd name="connsiteY1" fmla="*/ 0 h 1019371"/>
                <a:gd name="connsiteX2" fmla="*/ 1160735 w 1160735"/>
                <a:gd name="connsiteY2" fmla="*/ 1019309 h 1019371"/>
                <a:gd name="connsiteX3" fmla="*/ 0 w 1160735"/>
                <a:gd name="connsiteY3" fmla="*/ 125249 h 1019371"/>
                <a:gd name="connsiteX0" fmla="*/ 0 w 1160735"/>
                <a:gd name="connsiteY0" fmla="*/ 125249 h 1019371"/>
                <a:gd name="connsiteX1" fmla="*/ 111534 w 1160735"/>
                <a:gd name="connsiteY1" fmla="*/ 0 h 1019371"/>
                <a:gd name="connsiteX2" fmla="*/ 1160735 w 1160735"/>
                <a:gd name="connsiteY2" fmla="*/ 1019309 h 1019371"/>
                <a:gd name="connsiteX3" fmla="*/ 0 w 1160735"/>
                <a:gd name="connsiteY3" fmla="*/ 125249 h 1019371"/>
                <a:gd name="connsiteX0" fmla="*/ 0 w 761767"/>
                <a:gd name="connsiteY0" fmla="*/ 125249 h 1537866"/>
                <a:gd name="connsiteX1" fmla="*/ 111534 w 761767"/>
                <a:gd name="connsiteY1" fmla="*/ 0 h 1537866"/>
                <a:gd name="connsiteX2" fmla="*/ 761767 w 761767"/>
                <a:gd name="connsiteY2" fmla="*/ 1537831 h 1537866"/>
                <a:gd name="connsiteX3" fmla="*/ 0 w 761767"/>
                <a:gd name="connsiteY3" fmla="*/ 125249 h 1537866"/>
                <a:gd name="connsiteX0" fmla="*/ 0 w 761767"/>
                <a:gd name="connsiteY0" fmla="*/ 125282 h 1537891"/>
                <a:gd name="connsiteX1" fmla="*/ 111534 w 761767"/>
                <a:gd name="connsiteY1" fmla="*/ 33 h 1537891"/>
                <a:gd name="connsiteX2" fmla="*/ 761767 w 761767"/>
                <a:gd name="connsiteY2" fmla="*/ 1537864 h 1537891"/>
                <a:gd name="connsiteX3" fmla="*/ 0 w 761767"/>
                <a:gd name="connsiteY3" fmla="*/ 125282 h 1537891"/>
                <a:gd name="connsiteX0" fmla="*/ 0 w 1160736"/>
                <a:gd name="connsiteY0" fmla="*/ 125299 h 1019401"/>
                <a:gd name="connsiteX1" fmla="*/ 111534 w 1160736"/>
                <a:gd name="connsiteY1" fmla="*/ 50 h 1019401"/>
                <a:gd name="connsiteX2" fmla="*/ 1160736 w 1160736"/>
                <a:gd name="connsiteY2" fmla="*/ 1019360 h 1019401"/>
                <a:gd name="connsiteX3" fmla="*/ 0 w 1160736"/>
                <a:gd name="connsiteY3" fmla="*/ 125299 h 1019401"/>
                <a:gd name="connsiteX0" fmla="*/ 0 w 1166813"/>
                <a:gd name="connsiteY0" fmla="*/ 129725 h 1019401"/>
                <a:gd name="connsiteX1" fmla="*/ 117611 w 1166813"/>
                <a:gd name="connsiteY1" fmla="*/ 50 h 1019401"/>
                <a:gd name="connsiteX2" fmla="*/ 1166813 w 1166813"/>
                <a:gd name="connsiteY2" fmla="*/ 1019360 h 1019401"/>
                <a:gd name="connsiteX3" fmla="*/ 0 w 1166813"/>
                <a:gd name="connsiteY3" fmla="*/ 129725 h 1019401"/>
                <a:gd name="connsiteX0" fmla="*/ 0 w 1166813"/>
                <a:gd name="connsiteY0" fmla="*/ 137452 h 1027127"/>
                <a:gd name="connsiteX1" fmla="*/ 102680 w 1166813"/>
                <a:gd name="connsiteY1" fmla="*/ 50 h 1027127"/>
                <a:gd name="connsiteX2" fmla="*/ 1166813 w 1166813"/>
                <a:gd name="connsiteY2" fmla="*/ 1027087 h 1027127"/>
                <a:gd name="connsiteX3" fmla="*/ 0 w 1166813"/>
                <a:gd name="connsiteY3" fmla="*/ 137452 h 1027127"/>
                <a:gd name="connsiteX0" fmla="*/ 0 w 1166813"/>
                <a:gd name="connsiteY0" fmla="*/ 137452 h 1027127"/>
                <a:gd name="connsiteX1" fmla="*/ 102680 w 1166813"/>
                <a:gd name="connsiteY1" fmla="*/ 50 h 1027127"/>
                <a:gd name="connsiteX2" fmla="*/ 1166813 w 1166813"/>
                <a:gd name="connsiteY2" fmla="*/ 1027087 h 1027127"/>
                <a:gd name="connsiteX3" fmla="*/ 0 w 1166813"/>
                <a:gd name="connsiteY3" fmla="*/ 137452 h 1027127"/>
                <a:gd name="connsiteX0" fmla="*/ 0 w 1168472"/>
                <a:gd name="connsiteY0" fmla="*/ 127550 h 1027127"/>
                <a:gd name="connsiteX1" fmla="*/ 104339 w 1168472"/>
                <a:gd name="connsiteY1" fmla="*/ 50 h 1027127"/>
                <a:gd name="connsiteX2" fmla="*/ 1168472 w 1168472"/>
                <a:gd name="connsiteY2" fmla="*/ 1027087 h 1027127"/>
                <a:gd name="connsiteX3" fmla="*/ 0 w 1168472"/>
                <a:gd name="connsiteY3" fmla="*/ 127550 h 1027127"/>
                <a:gd name="connsiteX0" fmla="*/ 0 w 1168472"/>
                <a:gd name="connsiteY0" fmla="*/ 127550 h 1027127"/>
                <a:gd name="connsiteX1" fmla="*/ 104339 w 1168472"/>
                <a:gd name="connsiteY1" fmla="*/ 50 h 1027127"/>
                <a:gd name="connsiteX2" fmla="*/ 1168472 w 1168472"/>
                <a:gd name="connsiteY2" fmla="*/ 1027087 h 1027127"/>
                <a:gd name="connsiteX3" fmla="*/ 0 w 1168472"/>
                <a:gd name="connsiteY3" fmla="*/ 127550 h 1027127"/>
                <a:gd name="connsiteX0" fmla="*/ 0 w 1183842"/>
                <a:gd name="connsiteY0" fmla="*/ 127550 h 1052038"/>
                <a:gd name="connsiteX1" fmla="*/ 104339 w 1183842"/>
                <a:gd name="connsiteY1" fmla="*/ 50 h 1052038"/>
                <a:gd name="connsiteX2" fmla="*/ 1183842 w 1183842"/>
                <a:gd name="connsiteY2" fmla="*/ 1051999 h 1052038"/>
                <a:gd name="connsiteX3" fmla="*/ 0 w 1183842"/>
                <a:gd name="connsiteY3" fmla="*/ 127550 h 1052038"/>
                <a:gd name="connsiteX0" fmla="*/ 0 w 1209284"/>
                <a:gd name="connsiteY0" fmla="*/ 146543 h 1052038"/>
                <a:gd name="connsiteX1" fmla="*/ 129781 w 1209284"/>
                <a:gd name="connsiteY1" fmla="*/ 50 h 1052038"/>
                <a:gd name="connsiteX2" fmla="*/ 1209284 w 1209284"/>
                <a:gd name="connsiteY2" fmla="*/ 1051999 h 1052038"/>
                <a:gd name="connsiteX3" fmla="*/ 0 w 1209284"/>
                <a:gd name="connsiteY3" fmla="*/ 146543 h 1052038"/>
                <a:gd name="connsiteX0" fmla="*/ 0 w 1226306"/>
                <a:gd name="connsiteY0" fmla="*/ 148156 h 1052038"/>
                <a:gd name="connsiteX1" fmla="*/ 146803 w 1226306"/>
                <a:gd name="connsiteY1" fmla="*/ 50 h 1052038"/>
                <a:gd name="connsiteX2" fmla="*/ 1226306 w 1226306"/>
                <a:gd name="connsiteY2" fmla="*/ 1051999 h 1052038"/>
                <a:gd name="connsiteX3" fmla="*/ 0 w 1226306"/>
                <a:gd name="connsiteY3" fmla="*/ 148156 h 1052038"/>
                <a:gd name="connsiteX0" fmla="*/ 0 w 1286689"/>
                <a:gd name="connsiteY0" fmla="*/ 148154 h 1083031"/>
                <a:gd name="connsiteX1" fmla="*/ 146803 w 1286689"/>
                <a:gd name="connsiteY1" fmla="*/ 48 h 1083031"/>
                <a:gd name="connsiteX2" fmla="*/ 1286689 w 1286689"/>
                <a:gd name="connsiteY2" fmla="*/ 1082993 h 1083031"/>
                <a:gd name="connsiteX3" fmla="*/ 0 w 1286689"/>
                <a:gd name="connsiteY3" fmla="*/ 148154 h 1083031"/>
                <a:gd name="connsiteX0" fmla="*/ 0 w 1286689"/>
                <a:gd name="connsiteY0" fmla="*/ 148158 h 1082997"/>
                <a:gd name="connsiteX1" fmla="*/ 146803 w 1286689"/>
                <a:gd name="connsiteY1" fmla="*/ 52 h 1082997"/>
                <a:gd name="connsiteX2" fmla="*/ 1286689 w 1286689"/>
                <a:gd name="connsiteY2" fmla="*/ 1082997 h 1082997"/>
                <a:gd name="connsiteX3" fmla="*/ 0 w 1286689"/>
                <a:gd name="connsiteY3" fmla="*/ 148158 h 1082997"/>
                <a:gd name="connsiteX0" fmla="*/ 0 w 1288839"/>
                <a:gd name="connsiteY0" fmla="*/ 148158 h 1086939"/>
                <a:gd name="connsiteX1" fmla="*/ 146803 w 1288839"/>
                <a:gd name="connsiteY1" fmla="*/ 52 h 1086939"/>
                <a:gd name="connsiteX2" fmla="*/ 1288839 w 1288839"/>
                <a:gd name="connsiteY2" fmla="*/ 1086939 h 1086939"/>
                <a:gd name="connsiteX3" fmla="*/ 0 w 1288839"/>
                <a:gd name="connsiteY3" fmla="*/ 148158 h 1086939"/>
                <a:gd name="connsiteX0" fmla="*/ -1 w 1249245"/>
                <a:gd name="connsiteY0" fmla="*/ 142555 h 1086939"/>
                <a:gd name="connsiteX1" fmla="*/ 107209 w 1249245"/>
                <a:gd name="connsiteY1" fmla="*/ 52 h 1086939"/>
                <a:gd name="connsiteX2" fmla="*/ 1249245 w 1249245"/>
                <a:gd name="connsiteY2" fmla="*/ 1086939 h 1086939"/>
                <a:gd name="connsiteX3" fmla="*/ -1 w 1249245"/>
                <a:gd name="connsiteY3" fmla="*/ 142555 h 1086939"/>
                <a:gd name="connsiteX0" fmla="*/ 0 w 1262132"/>
                <a:gd name="connsiteY0" fmla="*/ 162912 h 1086939"/>
                <a:gd name="connsiteX1" fmla="*/ 120096 w 1262132"/>
                <a:gd name="connsiteY1" fmla="*/ 52 h 1086939"/>
                <a:gd name="connsiteX2" fmla="*/ 1262132 w 1262132"/>
                <a:gd name="connsiteY2" fmla="*/ 1086939 h 1086939"/>
                <a:gd name="connsiteX3" fmla="*/ 0 w 1262132"/>
                <a:gd name="connsiteY3" fmla="*/ 162912 h 1086939"/>
                <a:gd name="connsiteX0" fmla="*/ 0 w 1262132"/>
                <a:gd name="connsiteY0" fmla="*/ 88963 h 1012990"/>
                <a:gd name="connsiteX1" fmla="*/ 160438 w 1262132"/>
                <a:gd name="connsiteY1" fmla="*/ 57 h 1012990"/>
                <a:gd name="connsiteX2" fmla="*/ 1262132 w 1262132"/>
                <a:gd name="connsiteY2" fmla="*/ 1012990 h 1012990"/>
                <a:gd name="connsiteX3" fmla="*/ 0 w 1262132"/>
                <a:gd name="connsiteY3" fmla="*/ 88963 h 1012990"/>
                <a:gd name="connsiteX0" fmla="*/ 0 w 1262132"/>
                <a:gd name="connsiteY0" fmla="*/ 151521 h 1075548"/>
                <a:gd name="connsiteX1" fmla="*/ 123645 w 1262132"/>
                <a:gd name="connsiteY1" fmla="*/ 52 h 1075548"/>
                <a:gd name="connsiteX2" fmla="*/ 1262132 w 1262132"/>
                <a:gd name="connsiteY2" fmla="*/ 1075548 h 1075548"/>
                <a:gd name="connsiteX3" fmla="*/ 0 w 1262132"/>
                <a:gd name="connsiteY3" fmla="*/ 151521 h 107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2132" h="1075548">
                  <a:moveTo>
                    <a:pt x="0" y="151521"/>
                  </a:moveTo>
                  <a:cubicBezTo>
                    <a:pt x="68362" y="71632"/>
                    <a:pt x="46571" y="79496"/>
                    <a:pt x="123645" y="52"/>
                  </a:cubicBezTo>
                  <a:cubicBezTo>
                    <a:pt x="129845" y="-8336"/>
                    <a:pt x="1167720" y="982597"/>
                    <a:pt x="1262132" y="1075548"/>
                  </a:cubicBezTo>
                  <a:lnTo>
                    <a:pt x="0" y="1515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FDBF4400-D061-8684-5754-C54EE16EFAC8}"/>
                </a:ext>
              </a:extLst>
            </p:cNvPr>
            <p:cNvSpPr txBox="1"/>
            <p:nvPr/>
          </p:nvSpPr>
          <p:spPr bwMode="auto">
            <a:xfrm>
              <a:off x="4170514" y="4445396"/>
              <a:ext cx="902315" cy="67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Classical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+ T790M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11.1%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883112-DB4D-BAD2-136A-18D00837F94E}"/>
              </a:ext>
            </a:extLst>
          </p:cNvPr>
          <p:cNvSpPr txBox="1"/>
          <p:nvPr/>
        </p:nvSpPr>
        <p:spPr bwMode="auto">
          <a:xfrm>
            <a:off x="3201912" y="3254016"/>
            <a:ext cx="1490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Classical (67.1%)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84DA5F-0354-E075-363C-23CAA64052E2}"/>
              </a:ext>
            </a:extLst>
          </p:cNvPr>
          <p:cNvSpPr txBox="1"/>
          <p:nvPr/>
        </p:nvSpPr>
        <p:spPr bwMode="auto">
          <a:xfrm>
            <a:off x="3201912" y="3669429"/>
            <a:ext cx="14908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Atypical (30.8%)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795C1F1-E888-14D2-B532-224906B0979E}"/>
              </a:ext>
            </a:extLst>
          </p:cNvPr>
          <p:cNvSpPr txBox="1"/>
          <p:nvPr/>
        </p:nvSpPr>
        <p:spPr bwMode="auto">
          <a:xfrm>
            <a:off x="3201912" y="4042355"/>
            <a:ext cx="1490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Classical + T790M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+ atypical (2.2%)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="" xmlns:a16="http://schemas.microsoft.com/office/drawing/2014/main" id="{83462E2A-B653-3755-554B-BDF042404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769" y="6337706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Robichaux. Nature. 2021;597:732.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491A52-6757-D968-9AE0-6A4E149B168B}"/>
              </a:ext>
            </a:extLst>
          </p:cNvPr>
          <p:cNvSpPr txBox="1"/>
          <p:nvPr/>
        </p:nvSpPr>
        <p:spPr bwMode="auto">
          <a:xfrm>
            <a:off x="3096180" y="2936166"/>
            <a:ext cx="14908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Overall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="" xmlns:a16="http://schemas.microsoft.com/office/drawing/2014/main" id="{1C8A39AB-920E-0AB3-8912-C6B55A861983}"/>
              </a:ext>
            </a:extLst>
          </p:cNvPr>
          <p:cNvGrpSpPr/>
          <p:nvPr/>
        </p:nvGrpSpPr>
        <p:grpSpPr>
          <a:xfrm>
            <a:off x="2636339" y="3729020"/>
            <a:ext cx="551132" cy="188582"/>
            <a:chOff x="9837738" y="5873457"/>
            <a:chExt cx="551132" cy="188582"/>
          </a:xfrm>
        </p:grpSpPr>
        <p:sp>
          <p:nvSpPr>
            <p:cNvPr id="2049" name="Rectangle 2048">
              <a:extLst>
                <a:ext uri="{FF2B5EF4-FFF2-40B4-BE49-F238E27FC236}">
                  <a16:creationId xmlns="" xmlns:a16="http://schemas.microsoft.com/office/drawing/2014/main" id="{BADD93DB-02FE-D465-CA1C-135D403D676A}"/>
                </a:ext>
              </a:extLst>
            </p:cNvPr>
            <p:cNvSpPr/>
            <p:nvPr/>
          </p:nvSpPr>
          <p:spPr bwMode="auto">
            <a:xfrm>
              <a:off x="9837738" y="5873457"/>
              <a:ext cx="188582" cy="188582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1" name="Rectangle 2050">
              <a:extLst>
                <a:ext uri="{FF2B5EF4-FFF2-40B4-BE49-F238E27FC236}">
                  <a16:creationId xmlns="" xmlns:a16="http://schemas.microsoft.com/office/drawing/2014/main" id="{1FF5DEF4-490F-1404-1CBF-C80A85834687}"/>
                </a:ext>
              </a:extLst>
            </p:cNvPr>
            <p:cNvSpPr/>
            <p:nvPr/>
          </p:nvSpPr>
          <p:spPr bwMode="auto">
            <a:xfrm>
              <a:off x="10019013" y="5873457"/>
              <a:ext cx="188582" cy="188582"/>
            </a:xfrm>
            <a:prstGeom prst="rect">
              <a:avLst/>
            </a:prstGeom>
            <a:solidFill>
              <a:srgbClr val="ED9077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2" name="Rectangle 2051">
              <a:extLst>
                <a:ext uri="{FF2B5EF4-FFF2-40B4-BE49-F238E27FC236}">
                  <a16:creationId xmlns="" xmlns:a16="http://schemas.microsoft.com/office/drawing/2014/main" id="{1F787E76-E1D2-5816-06B7-4CEF9B49FD9C}"/>
                </a:ext>
              </a:extLst>
            </p:cNvPr>
            <p:cNvSpPr/>
            <p:nvPr/>
          </p:nvSpPr>
          <p:spPr bwMode="auto">
            <a:xfrm>
              <a:off x="10200288" y="5873457"/>
              <a:ext cx="188582" cy="188582"/>
            </a:xfrm>
            <a:prstGeom prst="rect">
              <a:avLst/>
            </a:prstGeom>
            <a:solidFill>
              <a:srgbClr val="F9DAD2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57" name="Rectangle 2056">
            <a:extLst>
              <a:ext uri="{FF2B5EF4-FFF2-40B4-BE49-F238E27FC236}">
                <a16:creationId xmlns="" xmlns:a16="http://schemas.microsoft.com/office/drawing/2014/main" id="{0B58A7CD-46CB-9EC1-73AE-779DAEED7513}"/>
              </a:ext>
            </a:extLst>
          </p:cNvPr>
          <p:cNvSpPr/>
          <p:nvPr/>
        </p:nvSpPr>
        <p:spPr bwMode="auto">
          <a:xfrm>
            <a:off x="2998923" y="4179206"/>
            <a:ext cx="188583" cy="188582"/>
          </a:xfrm>
          <a:prstGeom prst="rect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60" name="Group 2059">
            <a:extLst>
              <a:ext uri="{FF2B5EF4-FFF2-40B4-BE49-F238E27FC236}">
                <a16:creationId xmlns="" xmlns:a16="http://schemas.microsoft.com/office/drawing/2014/main" id="{23C7A4B4-C290-36ED-814E-E76C6C05D60B}"/>
              </a:ext>
            </a:extLst>
          </p:cNvPr>
          <p:cNvGrpSpPr/>
          <p:nvPr/>
        </p:nvGrpSpPr>
        <p:grpSpPr>
          <a:xfrm>
            <a:off x="2441443" y="3318770"/>
            <a:ext cx="746063" cy="188582"/>
            <a:chOff x="470265" y="5262492"/>
            <a:chExt cx="746062" cy="188582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2CF2E0D-0EB0-56B9-30C0-DA827D15BEC7}"/>
                </a:ext>
              </a:extLst>
            </p:cNvPr>
            <p:cNvSpPr/>
            <p:nvPr/>
          </p:nvSpPr>
          <p:spPr bwMode="auto">
            <a:xfrm>
              <a:off x="470265" y="5262492"/>
              <a:ext cx="188582" cy="188582"/>
            </a:xfrm>
            <a:prstGeom prst="rect">
              <a:avLst/>
            </a:prstGeom>
            <a:solidFill>
              <a:srgbClr val="01587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3242DAE-491B-2C99-59EE-9D36F6A43B7D}"/>
                </a:ext>
              </a:extLst>
            </p:cNvPr>
            <p:cNvSpPr/>
            <p:nvPr/>
          </p:nvSpPr>
          <p:spPr bwMode="auto">
            <a:xfrm>
              <a:off x="656092" y="5262492"/>
              <a:ext cx="188582" cy="188582"/>
            </a:xfrm>
            <a:prstGeom prst="rect">
              <a:avLst/>
            </a:prstGeom>
            <a:solidFill>
              <a:srgbClr val="4DA1BB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EF5CA5DE-2EE8-45BD-1FBB-956EE34CDD58}"/>
                </a:ext>
              </a:extLst>
            </p:cNvPr>
            <p:cNvSpPr/>
            <p:nvPr/>
          </p:nvSpPr>
          <p:spPr bwMode="auto">
            <a:xfrm>
              <a:off x="841919" y="5262492"/>
              <a:ext cx="188582" cy="188582"/>
            </a:xfrm>
            <a:prstGeom prst="rect">
              <a:avLst/>
            </a:prstGeom>
            <a:solidFill>
              <a:srgbClr val="DBECF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="" xmlns:a16="http://schemas.microsoft.com/office/drawing/2014/main" id="{E43E7A9C-C1F8-E948-6F77-CD4D31D49F77}"/>
                </a:ext>
              </a:extLst>
            </p:cNvPr>
            <p:cNvSpPr/>
            <p:nvPr/>
          </p:nvSpPr>
          <p:spPr bwMode="auto">
            <a:xfrm>
              <a:off x="1027745" y="5262492"/>
              <a:ext cx="188582" cy="18858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5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23B97A0-6EFE-BC1A-4111-7EF92B56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16" y="238183"/>
            <a:ext cx="11199357" cy="1103313"/>
          </a:xfrm>
        </p:spPr>
        <p:txBody>
          <a:bodyPr/>
          <a:lstStyle/>
          <a:p>
            <a:r>
              <a:rPr lang="en-US" dirty="0"/>
              <a:t>NSCLC With </a:t>
            </a:r>
            <a:r>
              <a:rPr lang="en-US" i="1" dirty="0"/>
              <a:t>EGFR</a:t>
            </a:r>
            <a:r>
              <a:rPr lang="en-US" dirty="0"/>
              <a:t> Exon 20 </a:t>
            </a:r>
            <a:r>
              <a:rPr lang="en-US" dirty="0" smtClean="0"/>
              <a:t>Insertion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F160C24-BB21-7E66-C75E-CDB200ECA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Typically harder to manage, does not respond to traditional EGFR TKIs</a:t>
            </a:r>
          </a:p>
          <a:p>
            <a:r>
              <a:rPr lang="en-US" sz="2600" dirty="0"/>
              <a:t>FDA-approved treatments: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Amivantamab + carboplatin + pemetrexed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chemeClr val="accent1"/>
                </a:solidFill>
              </a:rPr>
              <a:t>first-line treatment </a:t>
            </a:r>
            <a:r>
              <a:rPr lang="en-US" sz="2400" dirty="0"/>
              <a:t>of </a:t>
            </a:r>
            <a:br>
              <a:rPr lang="en-US" sz="2400" dirty="0"/>
            </a:br>
            <a:r>
              <a:rPr lang="en-US" sz="2400" dirty="0"/>
              <a:t>adults with locally advanced or metastatic NSCLC with </a:t>
            </a:r>
            <a:r>
              <a:rPr lang="en-US" sz="2400" i="1" dirty="0"/>
              <a:t>EGFR</a:t>
            </a:r>
            <a:r>
              <a:rPr lang="en-US" sz="2400" dirty="0"/>
              <a:t> exon 20 insertion, as detected by an FDA-approved test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Amivantamab</a:t>
            </a:r>
            <a:r>
              <a:rPr lang="en-US" sz="2400" dirty="0"/>
              <a:t> for adults with locally advanced or metastatic NSCLC with </a:t>
            </a:r>
            <a:r>
              <a:rPr lang="en-US" sz="2400" i="1" dirty="0"/>
              <a:t>EGFR</a:t>
            </a:r>
            <a:r>
              <a:rPr lang="en-US" sz="2400" dirty="0"/>
              <a:t> exon 20 insertion, as detected by an FDA-approved test, that has </a:t>
            </a:r>
            <a:r>
              <a:rPr lang="en-US" sz="2400" b="1" dirty="0"/>
              <a:t>progressed on or after platinum-based chemotherapy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EFCBC0C7-A748-74ED-B8DE-3831DFB5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16" y="6333628"/>
            <a:ext cx="7742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Amivantamab PI. Sunvozertinib PI. </a:t>
            </a:r>
          </a:p>
        </p:txBody>
      </p:sp>
    </p:spTree>
    <p:extLst>
      <p:ext uri="{BB962C8B-B14F-4D97-AF65-F5344CB8AC3E}">
        <p14:creationId xmlns:p14="http://schemas.microsoft.com/office/powerpoint/2010/main" val="13369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CCF4148-D31C-A455-A8CB-1216F1CAB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0D0595C-538F-47C5-31BE-EC2A6DFF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NSCLC With </a:t>
            </a:r>
            <a:r>
              <a:rPr lang="en-US" i="1" dirty="0"/>
              <a:t>EGFR</a:t>
            </a:r>
            <a:r>
              <a:rPr lang="en-US" dirty="0"/>
              <a:t> Exon 20 Insertion </a:t>
            </a:r>
            <a:r>
              <a:rPr lang="en-US" sz="2800" dirty="0"/>
              <a:t>(Uncommon </a:t>
            </a:r>
            <a:r>
              <a:rPr lang="en-US" sz="2800" dirty="0" smtClean="0"/>
              <a:t>Mutation)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25D7AF-5781-4F6E-A306-5092D286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Typically harder to manage, does not respond to traditional EGFR TKIs</a:t>
            </a:r>
          </a:p>
          <a:p>
            <a:r>
              <a:rPr lang="en-US" sz="2600" dirty="0"/>
              <a:t>FDA-approved treatments: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Amivantamab + carboplatin + pemetrexed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chemeClr val="accent1"/>
                </a:solidFill>
              </a:rPr>
              <a:t>first-line treatment </a:t>
            </a:r>
            <a:r>
              <a:rPr lang="en-US" sz="2400" dirty="0"/>
              <a:t>of </a:t>
            </a:r>
            <a:br>
              <a:rPr lang="en-US" sz="2400" dirty="0"/>
            </a:br>
            <a:r>
              <a:rPr lang="en-US" sz="2400" dirty="0"/>
              <a:t>adults with locally advanced or metastatic NSCLC with </a:t>
            </a:r>
            <a:r>
              <a:rPr lang="en-US" sz="2400" i="1" dirty="0"/>
              <a:t>EGFR</a:t>
            </a:r>
            <a:r>
              <a:rPr lang="en-US" sz="2400" dirty="0"/>
              <a:t> exon 20 insertion, as detected by an FDA-approved test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Amivantamab</a:t>
            </a:r>
            <a:r>
              <a:rPr lang="en-US" sz="2400" dirty="0"/>
              <a:t> for adults with locally advanced or metastatic NSCLC with </a:t>
            </a:r>
            <a:r>
              <a:rPr lang="en-US" sz="2400" i="1" dirty="0"/>
              <a:t>EGFR</a:t>
            </a:r>
            <a:r>
              <a:rPr lang="en-US" sz="2400" dirty="0"/>
              <a:t> exon 20 insertion, as detected by an FDA-approved test, that has </a:t>
            </a:r>
            <a:r>
              <a:rPr lang="en-US" sz="2400" b="1" dirty="0"/>
              <a:t>progressed on or after platinum-based chemotherapy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Sunvozertinib</a:t>
            </a:r>
            <a:r>
              <a:rPr lang="en-US" sz="2400" dirty="0"/>
              <a:t> for adults with locally advanced or metastatic NSCLC with </a:t>
            </a:r>
            <a:r>
              <a:rPr lang="en-US" sz="2400" i="1" dirty="0"/>
              <a:t>EGFR</a:t>
            </a:r>
            <a:r>
              <a:rPr lang="en-US" sz="2400" dirty="0"/>
              <a:t> exon 20 insertion, as detected by an FDA-approved test, that has </a:t>
            </a:r>
            <a:r>
              <a:rPr lang="en-US" sz="2400" b="1" dirty="0"/>
              <a:t>progressed on or after platinum-based chemotherapy</a:t>
            </a:r>
          </a:p>
          <a:p>
            <a:pPr lvl="1"/>
            <a:endParaRPr lang="en-US" dirty="0"/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98D5C825-B321-61A2-A04C-CD6B445EB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16" y="6333628"/>
            <a:ext cx="7742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Amivantamab PI. Sunvozertinib PI. </a:t>
            </a:r>
          </a:p>
        </p:txBody>
      </p:sp>
    </p:spTree>
    <p:extLst>
      <p:ext uri="{BB962C8B-B14F-4D97-AF65-F5344CB8AC3E}">
        <p14:creationId xmlns:p14="http://schemas.microsoft.com/office/powerpoint/2010/main" val="36763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13140"/>
            <a:ext cx="9753600" cy="4114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Common </a:t>
            </a:r>
            <a:r>
              <a:rPr lang="en-US" b="1" dirty="0">
                <a:solidFill>
                  <a:schemeClr val="accent6"/>
                </a:solidFill>
              </a:rPr>
              <a:t>EGFR mutations progressing on TKI </a:t>
            </a:r>
            <a:r>
              <a:rPr lang="en-US" b="1" dirty="0" smtClean="0">
                <a:solidFill>
                  <a:schemeClr val="accent6"/>
                </a:solidFill>
              </a:rPr>
              <a:t>therapy </a:t>
            </a:r>
          </a:p>
          <a:p>
            <a:r>
              <a:rPr lang="en-US" sz="2600" b="1" dirty="0" smtClean="0">
                <a:solidFill>
                  <a:schemeClr val="tx2"/>
                </a:solidFill>
              </a:rPr>
              <a:t>              HERTHENA-Lung02 study </a:t>
            </a:r>
            <a:endParaRPr lang="en-US" sz="2600" b="1" dirty="0">
              <a:solidFill>
                <a:schemeClr val="tx2"/>
              </a:solidFill>
            </a:endParaRPr>
          </a:p>
          <a:p>
            <a:r>
              <a:rPr lang="en-US" sz="2600" b="1" dirty="0" smtClean="0">
                <a:solidFill>
                  <a:schemeClr val="tx2"/>
                </a:solidFill>
              </a:rPr>
              <a:t>SACHI study</a:t>
            </a:r>
            <a:endParaRPr lang="en-US" sz="2600" b="1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Previously-treated EGFR exon 20 insertion-mutant </a:t>
            </a:r>
          </a:p>
          <a:p>
            <a:r>
              <a:rPr lang="en-US" sz="2600" b="1" dirty="0" smtClean="0">
                <a:solidFill>
                  <a:schemeClr val="tx2"/>
                </a:solidFill>
              </a:rPr>
              <a:t>REZILIENT1 study</a:t>
            </a:r>
            <a:endParaRPr lang="en-US" sz="2600" b="1" dirty="0" smtClean="0">
              <a:solidFill>
                <a:schemeClr val="accent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HER2-mutant without prior TKI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SOHO-01 study </a:t>
            </a:r>
          </a:p>
        </p:txBody>
      </p:sp>
    </p:spTree>
    <p:extLst>
      <p:ext uri="{BB962C8B-B14F-4D97-AF65-F5344CB8AC3E}">
        <p14:creationId xmlns:p14="http://schemas.microsoft.com/office/powerpoint/2010/main" val="8914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1BD7B5-F809-9C1D-6D3C-58487A63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>
            <a:extLst>
              <a:ext uri="{FF2B5EF4-FFF2-40B4-BE49-F238E27FC236}">
                <a16:creationId xmlns="" xmlns:a16="http://schemas.microsoft.com/office/drawing/2014/main" id="{CF695090-7FCC-C105-CC8A-8616C782DA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HERTHENA-Lung02: Phase III Trial of Patritumab Deruxtecan (HER3-DXd) vs Chemotherapy in </a:t>
            </a:r>
            <a:r>
              <a:rPr lang="en-US" altLang="en-US" sz="4000" i="1" dirty="0"/>
              <a:t>EGFR</a:t>
            </a:r>
            <a:r>
              <a:rPr lang="en-US" altLang="en-US" sz="4000" dirty="0"/>
              <a:t>m Advanced NSCLC After a 3rd-Generation EGFR TKI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="" xmlns:a16="http://schemas.microsoft.com/office/drawing/2014/main" id="{CF1A7DC4-6BF3-4553-C0C8-FC6E0396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2" y="6089984"/>
            <a:ext cx="546417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This program is supported by educational grants from</a:t>
            </a:r>
            <a:b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AstraZeneca; Boehringer Ingelheim Pharmaceuticals, Inc.; Daiichi Sankyo, Inc; Genentech, a member of the Roche Group; and PharmaMar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339240C6-F7D1-DBCD-91DF-A217DB536B05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704849" y="3221041"/>
            <a:ext cx="6216651" cy="815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455560"/>
                </a:solidFill>
                <a:cs typeface="Calibri"/>
              </a:rPr>
              <a:t>CCO Independent Conference Coverage*</a:t>
            </a:r>
            <a:r>
              <a:rPr lang="en-US" sz="2200" b="1" kern="0" dirty="0">
                <a:solidFill>
                  <a:srgbClr val="FFFFFF"/>
                </a:solidFill>
              </a:rPr>
              <a:t/>
            </a:r>
            <a:br>
              <a:rPr lang="en-US" sz="2200" b="1" kern="0" dirty="0">
                <a:solidFill>
                  <a:srgbClr val="FFFFFF"/>
                </a:solidFill>
              </a:rPr>
            </a:br>
            <a:r>
              <a:rPr lang="en-US" sz="1600" kern="0" dirty="0">
                <a:solidFill>
                  <a:srgbClr val="455560"/>
                </a:solidFill>
                <a:cs typeface="Calibri"/>
              </a:rPr>
              <a:t>of the </a:t>
            </a:r>
            <a:r>
              <a:rPr lang="en-US" sz="1600" i="1" kern="0" dirty="0">
                <a:solidFill>
                  <a:srgbClr val="455560"/>
                </a:solidFill>
                <a:cs typeface="Calibri"/>
              </a:rPr>
              <a:t>ASCO Annual Meeting 2025, May 30 - June 3, 2025</a:t>
            </a:r>
            <a:endParaRPr lang="en-US" altLang="en-US" sz="1600" kern="0" dirty="0">
              <a:solidFill>
                <a:srgbClr val="455560"/>
              </a:solidFill>
              <a:cs typeface="Calibri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0E857469-234A-9D05-BAEE-04D1354D74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4880" y="4081492"/>
            <a:ext cx="487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800" b="0" dirty="0">
                <a:solidFill>
                  <a:srgbClr val="455560"/>
                </a:solidFill>
                <a:latin typeface="Calibri" panose="020F0502020204030204" pitchFamily="34" charset="0"/>
              </a:rPr>
              <a:t>*CCO is an independent medical education company that provides state-of-the-art medical information to healthcare professionals through conference coverage and other educational programs.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EE0628A0-E607-AFD4-5726-64C0BD4F9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29" y="5825009"/>
            <a:ext cx="3482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Provided by Clinical Care Options, LLC</a:t>
            </a:r>
          </a:p>
        </p:txBody>
      </p:sp>
    </p:spTree>
    <p:extLst>
      <p:ext uri="{BB962C8B-B14F-4D97-AF65-F5344CB8AC3E}">
        <p14:creationId xmlns:p14="http://schemas.microsoft.com/office/powerpoint/2010/main" val="19522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HERTHENA-Lung02: </a:t>
            </a:r>
            <a:r>
              <a:rPr lang="en-US" dirty="0"/>
              <a:t>Background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00"/>
              </a:spcAft>
            </a:pPr>
            <a:r>
              <a:rPr lang="en-US" sz="2200" dirty="0"/>
              <a:t>Approximately 32% of NSCLC cases harbor an </a:t>
            </a:r>
            <a:r>
              <a:rPr lang="en-US" sz="2200" i="1" dirty="0"/>
              <a:t>EGFR-</a:t>
            </a:r>
            <a:r>
              <a:rPr lang="en-US" sz="2200" dirty="0"/>
              <a:t>sensitizing mutation</a:t>
            </a:r>
            <a:r>
              <a:rPr lang="en-US" sz="2200" baseline="30000" dirty="0"/>
              <a:t>1</a:t>
            </a:r>
          </a:p>
          <a:p>
            <a:pPr lvl="1">
              <a:spcAft>
                <a:spcPts val="400"/>
              </a:spcAft>
            </a:pPr>
            <a:r>
              <a:rPr lang="en-US" sz="2000" dirty="0"/>
              <a:t>Current SoC 1L treatment for advanced </a:t>
            </a:r>
            <a:r>
              <a:rPr lang="en-US" sz="2000" i="1" dirty="0"/>
              <a:t>EGFR</a:t>
            </a:r>
            <a:r>
              <a:rPr lang="en-US" sz="2000" dirty="0"/>
              <a:t>‑mutated NSCLC is a 3rd-generation EGFR TKI (eg, osimertinib), but resistance usually develops over time as the result of diverse mechanisms</a:t>
            </a:r>
            <a:r>
              <a:rPr lang="en-US" sz="2000" baseline="30000" dirty="0"/>
              <a:t>2-5</a:t>
            </a:r>
          </a:p>
          <a:p>
            <a:pPr lvl="1">
              <a:spcAft>
                <a:spcPts val="400"/>
              </a:spcAft>
            </a:pPr>
            <a:r>
              <a:rPr lang="en-US" sz="2000" dirty="0"/>
              <a:t>Subsequent treatment options include platinum-based chemotherapy and amivantamab + chemotherapy, but additional effective treatment options are needed</a:t>
            </a:r>
          </a:p>
          <a:p>
            <a:pPr>
              <a:spcAft>
                <a:spcPts val="400"/>
              </a:spcAft>
            </a:pPr>
            <a:r>
              <a:rPr lang="en-US" sz="2200" dirty="0"/>
              <a:t>HER3-DXd is an investigational HER3-directed ADC with a topoisomerase I inhibitor payload, a high drug:antibody ratio (~8:1), and a cleavable tetrapeptide-based linker</a:t>
            </a:r>
            <a:r>
              <a:rPr lang="en-US" sz="2200" baseline="30000" dirty="0"/>
              <a:t>6</a:t>
            </a:r>
            <a:endParaRPr lang="en-US" sz="2200" dirty="0"/>
          </a:p>
          <a:p>
            <a:pPr lvl="1">
              <a:spcAft>
                <a:spcPts val="400"/>
              </a:spcAft>
            </a:pPr>
            <a:r>
              <a:rPr lang="en-US" sz="2000" dirty="0"/>
              <a:t>HER3-DXd produced an ORR of 30% in patients previously treated with an EGFR TKI and chemotherapy in the phase II HERTHENA-Lung01 trial</a:t>
            </a:r>
            <a:endParaRPr lang="en-US" sz="2000" baseline="30000" dirty="0"/>
          </a:p>
          <a:p>
            <a:pPr>
              <a:spcAft>
                <a:spcPts val="400"/>
              </a:spcAft>
            </a:pPr>
            <a:r>
              <a:rPr lang="en-US" sz="2200" dirty="0"/>
              <a:t>Current analysis reports primary efficacy endpoint of HER3-DXd vs SoC treatment with platinum-based chemotherapy in patients with </a:t>
            </a:r>
            <a:r>
              <a:rPr lang="en-US" sz="2200" i="1" dirty="0"/>
              <a:t>EGFR</a:t>
            </a:r>
            <a:r>
              <a:rPr lang="en-US" sz="2200" dirty="0"/>
              <a:t>-mutated advanced NSCLC previously treated with a 3rd-generation EGFR TKI from the phase III HERTHENA-Lung02 trial</a:t>
            </a:r>
            <a:r>
              <a:rPr lang="en-US" sz="2200" baseline="30000" dirty="0"/>
              <a:t>7</a:t>
            </a:r>
            <a:r>
              <a:rPr lang="en-US" sz="2200" dirty="0"/>
              <a:t> </a:t>
            </a:r>
            <a:endParaRPr lang="en-US" sz="2200" baseline="30000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77" y="6016464"/>
            <a:ext cx="8498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1. Zhang. Oncotarget. 2016;7:78985. 2. NCCN Guidelines. Lung cancer. v.4.2025. nccn.org. 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3.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Schoenfeld. J Thorac Oncol. 2020;15:18. 4. Passaro. Nat Cancer. 2021;2:377. 5. Choudhury. J Thorac Oncol. 2023;18:463.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6. Yu. J Clin Oncol. 2023;41:5363. 7. Mok. AS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2025. Abstr 8506.</a:t>
            </a:r>
          </a:p>
        </p:txBody>
      </p:sp>
    </p:spTree>
    <p:extLst>
      <p:ext uri="{BB962C8B-B14F-4D97-AF65-F5344CB8AC3E}">
        <p14:creationId xmlns:p14="http://schemas.microsoft.com/office/powerpoint/2010/main" val="1042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177605"/>
            <a:ext cx="9753600" cy="41148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Common </a:t>
            </a:r>
            <a:r>
              <a:rPr lang="en-US" b="1" dirty="0">
                <a:solidFill>
                  <a:schemeClr val="accent6"/>
                </a:solidFill>
              </a:rPr>
              <a:t>EGFR mutations progressing on TKI </a:t>
            </a:r>
            <a:r>
              <a:rPr lang="en-US" b="1" dirty="0" smtClean="0">
                <a:solidFill>
                  <a:schemeClr val="accent6"/>
                </a:solidFill>
              </a:rPr>
              <a:t>therapy </a:t>
            </a:r>
          </a:p>
          <a:p>
            <a:r>
              <a:rPr lang="en-US" sz="2600" b="1" dirty="0" smtClean="0">
                <a:solidFill>
                  <a:schemeClr val="tx2"/>
                </a:solidFill>
              </a:rPr>
              <a:t>              HERTHENA-Lung02 study </a:t>
            </a:r>
            <a:endParaRPr lang="en-US" sz="2600" b="1" dirty="0">
              <a:solidFill>
                <a:schemeClr val="tx2"/>
              </a:solidFill>
            </a:endParaRPr>
          </a:p>
          <a:p>
            <a:r>
              <a:rPr lang="en-US" sz="2600" b="1" dirty="0" smtClean="0">
                <a:solidFill>
                  <a:schemeClr val="tx2"/>
                </a:solidFill>
              </a:rPr>
              <a:t>SACHI study</a:t>
            </a:r>
            <a:endParaRPr lang="en-US" sz="2600" b="1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Previously-treated EGFR exon 20 insertion-mutant </a:t>
            </a:r>
          </a:p>
          <a:p>
            <a:r>
              <a:rPr lang="en-US" sz="2600" b="1" dirty="0" smtClean="0">
                <a:solidFill>
                  <a:schemeClr val="tx2"/>
                </a:solidFill>
              </a:rPr>
              <a:t>REZILIENT1 study</a:t>
            </a:r>
            <a:endParaRPr lang="en-US" sz="2600" b="1" dirty="0" smtClean="0">
              <a:solidFill>
                <a:schemeClr val="accent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HER2-mutant without prior TKI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SOHO-01 study </a:t>
            </a:r>
          </a:p>
        </p:txBody>
      </p:sp>
    </p:spTree>
    <p:extLst>
      <p:ext uri="{BB962C8B-B14F-4D97-AF65-F5344CB8AC3E}">
        <p14:creationId xmlns:p14="http://schemas.microsoft.com/office/powerpoint/2010/main" val="36637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HERTHENA-Lung02</a:t>
            </a:r>
            <a:r>
              <a:rPr lang="en-US" dirty="0"/>
              <a:t>:</a:t>
            </a:r>
            <a:r>
              <a:rPr lang="en-US" altLang="en-US" dirty="0"/>
              <a:t> Study Design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="" xmlns:a16="http://schemas.microsoft.com/office/drawing/2014/main" id="{59013EB0-FA0F-240F-DDA2-BF92CE92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Mok. AS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2025. Abstr 8506.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FF1EE3E-9A89-7EA2-3C36-CDB88E179A25}"/>
              </a:ext>
            </a:extLst>
          </p:cNvPr>
          <p:cNvSpPr txBox="1">
            <a:spLocks/>
          </p:cNvSpPr>
          <p:nvPr/>
        </p:nvSpPr>
        <p:spPr>
          <a:xfrm>
            <a:off x="604713" y="1513047"/>
            <a:ext cx="10877529" cy="100386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400"/>
              </a:spcAft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</a:rPr>
              <a:t>International, open-label, randomized phase III study</a:t>
            </a:r>
          </a:p>
        </p:txBody>
      </p:sp>
      <p:sp>
        <p:nvSpPr>
          <p:cNvPr id="5" name="Text Box 45">
            <a:extLst>
              <a:ext uri="{FF2B5EF4-FFF2-40B4-BE49-F238E27FC236}">
                <a16:creationId xmlns="" xmlns:a16="http://schemas.microsoft.com/office/drawing/2014/main" id="{D4108DF3-87A2-D15B-E7FA-DC9498F0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61" y="2750194"/>
            <a:ext cx="341606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dults with locally advanced or metastatic nonsquamous NSCLC with </a:t>
            </a:r>
            <a:r>
              <a:rPr lang="en-US" altLang="en-US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EGFR-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mutation (ex19del or L858R); 1-2 prior lines of EGFR TKI treatment including progression after 3rd-gen EGFR TKI; stable brain metastases allowed</a:t>
            </a: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(N = 586)</a:t>
            </a: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9">
            <a:extLst>
              <a:ext uri="{FF2B5EF4-FFF2-40B4-BE49-F238E27FC236}">
                <a16:creationId xmlns="" xmlns:a16="http://schemas.microsoft.com/office/drawing/2014/main" id="{2898D2BE-56A3-C900-B6B1-8EB61E20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995" y="2676740"/>
            <a:ext cx="5109548" cy="1006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HER3-DXd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 mg/kg IV Q3W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293) 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="" xmlns:a16="http://schemas.microsoft.com/office/drawing/2014/main" id="{3528060C-7301-BDE8-3A11-726D119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995" y="3773440"/>
            <a:ext cx="5109548" cy="1006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Platinum-Based Chemotherapy (PBC)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isplatin 75 mg/m</a:t>
            </a:r>
            <a:r>
              <a:rPr lang="en-US" altLang="en-US" sz="1600" b="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carboplatin AUC5 Q3W </a:t>
            </a: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4 cycles</a:t>
            </a:r>
            <a:endParaRPr lang="en-US" altLang="en-US" sz="1600" b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pemetrexed 500 mg/m</a:t>
            </a:r>
            <a:r>
              <a:rPr lang="en-US" altLang="en-US" sz="1600" b="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Q3W*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293)</a:t>
            </a:r>
          </a:p>
        </p:txBody>
      </p:sp>
      <p:sp>
        <p:nvSpPr>
          <p:cNvPr id="8" name="Line 53">
            <a:extLst>
              <a:ext uri="{FF2B5EF4-FFF2-40B4-BE49-F238E27FC236}">
                <a16:creationId xmlns="" xmlns:a16="http://schemas.microsoft.com/office/drawing/2014/main" id="{56E3F057-0DA9-2B8A-4F39-3C8F9EE5A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0343" y="3867464"/>
            <a:ext cx="402247" cy="2359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Line 54">
            <a:extLst>
              <a:ext uri="{FF2B5EF4-FFF2-40B4-BE49-F238E27FC236}">
                <a16:creationId xmlns="" xmlns:a16="http://schemas.microsoft.com/office/drawing/2014/main" id="{35845B65-3E41-4021-005D-02022C8E1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0343" y="3314636"/>
            <a:ext cx="447967" cy="2359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C278ACF-2EDD-E855-87F2-899011EE0CCE}"/>
              </a:ext>
            </a:extLst>
          </p:cNvPr>
          <p:cNvSpPr txBox="1">
            <a:spLocks/>
          </p:cNvSpPr>
          <p:nvPr/>
        </p:nvSpPr>
        <p:spPr bwMode="auto">
          <a:xfrm>
            <a:off x="604874" y="5160277"/>
            <a:ext cx="10877551" cy="108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</a:rPr>
              <a:t>Primary endpoint: </a:t>
            </a:r>
            <a:r>
              <a:rPr lang="en-US" sz="2000" b="0" kern="0" dirty="0">
                <a:solidFill>
                  <a:srgbClr val="000000"/>
                </a:solidFill>
              </a:rPr>
              <a:t>PFS by BICR (RECIST v1.1)</a:t>
            </a:r>
          </a:p>
          <a:p>
            <a:pPr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</a:rPr>
              <a:t>Secondary endpoints: </a:t>
            </a:r>
            <a:r>
              <a:rPr lang="en-US" sz="2000" b="0" kern="0" dirty="0">
                <a:solidFill>
                  <a:srgbClr val="000000"/>
                </a:solidFill>
              </a:rPr>
              <a:t>OS, </a:t>
            </a:r>
            <a:r>
              <a:rPr lang="en-US" sz="2000" kern="0" dirty="0">
                <a:solidFill>
                  <a:srgbClr val="000000"/>
                </a:solidFill>
              </a:rPr>
              <a:t>intracranial </a:t>
            </a:r>
            <a:r>
              <a:rPr lang="en-US" sz="2000" b="0" kern="0" dirty="0">
                <a:solidFill>
                  <a:srgbClr val="000000"/>
                </a:solidFill>
              </a:rPr>
              <a:t>PFS (in those with brain mets at BL), relationship between HER3 protein </a:t>
            </a:r>
            <a:r>
              <a:rPr lang="en-US" sz="2000" kern="0" dirty="0">
                <a:solidFill>
                  <a:srgbClr val="000000"/>
                </a:solidFill>
              </a:rPr>
              <a:t>expression and efficacy, </a:t>
            </a:r>
            <a:r>
              <a:rPr lang="en-US" sz="2000" b="0" kern="0" dirty="0">
                <a:solidFill>
                  <a:srgbClr val="000000"/>
                </a:solidFill>
              </a:rPr>
              <a:t>safety</a:t>
            </a: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11" name="Text Box 45">
            <a:extLst>
              <a:ext uri="{FF2B5EF4-FFF2-40B4-BE49-F238E27FC236}">
                <a16:creationId xmlns="" xmlns:a16="http://schemas.microsoft.com/office/drawing/2014/main" id="{1EC74FC0-6733-AE4F-31FA-98F41602D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883" y="2750194"/>
            <a:ext cx="14509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d</a:t>
            </a:r>
            <a:r>
              <a:rPr lang="en-US" altLang="en-US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isease progression, death, or unacceptable toxicity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6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crossover allowed</a:t>
            </a:r>
            <a:endParaRPr lang="en-US" altLang="en-US" sz="1600" b="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53">
            <a:extLst>
              <a:ext uri="{FF2B5EF4-FFF2-40B4-BE49-F238E27FC236}">
                <a16:creationId xmlns="" xmlns:a16="http://schemas.microsoft.com/office/drawing/2014/main" id="{62681A40-8BD7-D3FD-DE44-C4735E927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2556" y="3768757"/>
            <a:ext cx="4843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45">
            <a:extLst>
              <a:ext uri="{FF2B5EF4-FFF2-40B4-BE49-F238E27FC236}">
                <a16:creationId xmlns="" xmlns:a16="http://schemas.microsoft.com/office/drawing/2014/main" id="{258115B3-0773-9D4B-4963-DDB0FBEF9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393" y="4793781"/>
            <a:ext cx="37809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*Pemetrexed may be continued as maintenance.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="" xmlns:a16="http://schemas.microsoft.com/office/drawing/2014/main" id="{2C9AC6AA-BE98-4E0A-1CDE-DA5B2758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589" y="1961234"/>
            <a:ext cx="4973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Stratified by prior 3rd-generation EGFR TKI (osimertinib vs other; 1L vs 2L); region (Asia vs RoW), brain met</a:t>
            </a:r>
            <a:r>
              <a:rPr lang="en-US" altLang="en-US" sz="1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(yes vs no)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1A0ED3E3-2A59-9EBD-5AA0-C3819ED148EA}"/>
              </a:ext>
            </a:extLst>
          </p:cNvPr>
          <p:cNvCxnSpPr>
            <a:cxnSpLocks/>
          </p:cNvCxnSpPr>
          <p:nvPr/>
        </p:nvCxnSpPr>
        <p:spPr bwMode="auto">
          <a:xfrm>
            <a:off x="4391440" y="2539805"/>
            <a:ext cx="0" cy="587535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18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HERTHENA-Lung02</a:t>
            </a:r>
            <a:r>
              <a:rPr lang="en-US" dirty="0"/>
              <a:t>:</a:t>
            </a:r>
            <a:r>
              <a:rPr lang="en-US" altLang="en-US" dirty="0"/>
              <a:t> </a:t>
            </a:r>
            <a:r>
              <a:rPr lang="en-US" dirty="0"/>
              <a:t>Baseline Characteristics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Mok. AS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2025. Abstr 8506.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="" xmlns:a16="http://schemas.microsoft.com/office/drawing/2014/main" id="{39E8DE14-F8AD-47E7-5195-1A370C3A6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605005"/>
              </p:ext>
            </p:extLst>
          </p:nvPr>
        </p:nvGraphicFramePr>
        <p:xfrm>
          <a:off x="727096" y="1180136"/>
          <a:ext cx="5210263" cy="4598824"/>
        </p:xfrm>
        <a:graphic>
          <a:graphicData uri="http://schemas.openxmlformats.org/drawingml/2006/table">
            <a:tbl>
              <a:tblPr/>
              <a:tblGrid>
                <a:gridCol w="2341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HER3-DXd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yr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 (35-82)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 (34-86)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Female,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184 (62.8)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 (59.7)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Asian,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176 (60.1)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178 (60.8)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Never-smoker,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187 (63.8)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 (63.1)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712315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time since diagnosis, mo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(2.5-121.1)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(3.2-146.1)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5014993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ECOG PS,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2*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110 (37.5)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183 (62.5)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102 (34.8)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190 (64.8)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(0.3)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9909606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Any history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Present at BL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‡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127 (43.3)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105 (35.8)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132 (45.1)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95 (32.4)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7844046"/>
                  </a:ext>
                </a:extLst>
              </a:tr>
            </a:tbl>
          </a:graphicData>
        </a:graphic>
      </p:graphicFrame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C4C15FC6-2369-DC5F-FF31-E22358251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342461"/>
              </p:ext>
            </p:extLst>
          </p:nvPr>
        </p:nvGraphicFramePr>
        <p:xfrm>
          <a:off x="6254699" y="1180192"/>
          <a:ext cx="5210263" cy="4476905"/>
        </p:xfrm>
        <a:graphic>
          <a:graphicData uri="http://schemas.openxmlformats.org/drawingml/2006/table">
            <a:tbl>
              <a:tblPr/>
              <a:tblGrid>
                <a:gridCol w="2388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HER3-DXd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brain irradiation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 (37.1)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 (37.9)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3038956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EGFR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-activating mutation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Ex19del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L858R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Ex19del and L858R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177 (60.4)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113 (38.6)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(1.0)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178 (60.8)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112 (38.2)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(1.0)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Prior EGFR TKI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Only 3rd-gen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3rd- and 1st/2nd-gen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225 (76.8)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 (23.2)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223 (76.1)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 (23.9)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Line of 3rd-gen EGFR TKI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2L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226 (77.1)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 (22.9)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227 (77.5)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 (22.5)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Type of 3rd-gen EGFR TKI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Osimertinib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§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266 (90.8)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 (9.2)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 (89.8)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 (10.2)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7123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8BDDED-64E0-97AB-AB6E-05EE998E6348}"/>
              </a:ext>
            </a:extLst>
          </p:cNvPr>
          <p:cNvSpPr txBox="1"/>
          <p:nvPr/>
        </p:nvSpPr>
        <p:spPr bwMode="auto">
          <a:xfrm>
            <a:off x="678583" y="5709829"/>
            <a:ext cx="5227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*All patients had an ECOG PS 0/1 at screening.</a:t>
            </a:r>
            <a:r>
              <a:rPr lang="en-US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 †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Includes previously treated brain mets. </a:t>
            </a:r>
            <a:r>
              <a:rPr lang="en-US" sz="1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‡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entrally assessed by a separate, blinded group of neuro-oncologists (CNS BICR) according to CNS RECIST.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D4C842-5759-57AB-A2FE-20ED09631AC0}"/>
              </a:ext>
            </a:extLst>
          </p:cNvPr>
          <p:cNvSpPr txBox="1"/>
          <p:nvPr/>
        </p:nvSpPr>
        <p:spPr bwMode="auto">
          <a:xfrm>
            <a:off x="6237421" y="5645800"/>
            <a:ext cx="5210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baseline="30000" dirty="0">
                <a:solidFill>
                  <a:srgbClr val="455560">
                    <a:lumMod val="10000"/>
                  </a:srgbClr>
                </a:solidFill>
                <a:latin typeface="Calibri" panose="020F0502020204030204" pitchFamily="34" charset="0"/>
              </a:rPr>
              <a:t>§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Aumolertinib, befotertinib, furmonertinib, or lazertinib.</a:t>
            </a:r>
          </a:p>
        </p:txBody>
      </p:sp>
    </p:spTree>
    <p:extLst>
      <p:ext uri="{BB962C8B-B14F-4D97-AF65-F5344CB8AC3E}">
        <p14:creationId xmlns:p14="http://schemas.microsoft.com/office/powerpoint/2010/main" val="16119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HERTHENA-Lung02</a:t>
            </a:r>
            <a:r>
              <a:rPr lang="en-US" dirty="0"/>
              <a:t>:</a:t>
            </a:r>
            <a:r>
              <a:rPr lang="en-US" altLang="en-US" dirty="0"/>
              <a:t> </a:t>
            </a:r>
            <a:r>
              <a:rPr lang="en-US" dirty="0"/>
              <a:t>Overall and Intracranial PFS, OS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Mok. AS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2025. Abstr 8506.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="" xmlns:a16="http://schemas.microsoft.com/office/drawing/2014/main" id="{B041C5D7-B520-E89F-DD2F-441F977EB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81913"/>
              </p:ext>
            </p:extLst>
          </p:nvPr>
        </p:nvGraphicFramePr>
        <p:xfrm>
          <a:off x="723902" y="1604489"/>
          <a:ext cx="10753222" cy="2368810"/>
        </p:xfrm>
        <a:graphic>
          <a:graphicData uri="http://schemas.openxmlformats.org/drawingml/2006/table">
            <a:tbl>
              <a:tblPr/>
              <a:tblGrid>
                <a:gridCol w="4157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70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93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9301">
                  <a:extLst>
                    <a:ext uri="{9D8B030D-6E8A-4147-A177-3AD203B41FA5}">
                      <a16:colId xmlns="" xmlns:a16="http://schemas.microsoft.com/office/drawing/2014/main" val="11487549"/>
                    </a:ext>
                  </a:extLst>
                </a:gridCol>
              </a:tblGrid>
              <a:tr h="73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HER3-DXd 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PFS, mo (95% CI)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9-mo PFS, %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5.8 (5.5-6.8)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 (23-35)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 (5.0-5.6)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(14-25)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0.77 (0.63-0.94)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000" b="0" i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= .011)</a:t>
                      </a:r>
                      <a:endParaRPr kumimoji="0" lang="en-US" sz="2000" b="0" i="1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intracranial PFS,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 (4.0-5.9)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 (2.8-5.0)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0.75 (0.53-1.06)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OS,*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16.0 (13.7-18.7)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15.9 (14.6-17.9)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0.98 (0.79-1.22)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2903736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89E91AF-7F7F-2855-EBA5-AB2EB015F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797" y="4376883"/>
            <a:ext cx="10877529" cy="1904883"/>
          </a:xfrm>
        </p:spPr>
        <p:txBody>
          <a:bodyPr/>
          <a:lstStyle/>
          <a:p>
            <a:r>
              <a:rPr lang="en-US" altLang="en-US" sz="2400" dirty="0"/>
              <a:t>HER3-DXd treatment significantly reduced the risk of progression (by BICR per RECIST v1.1) or death vs PBC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3B34E0-FA4B-F6ED-8999-A2469D291A0F}"/>
              </a:ext>
            </a:extLst>
          </p:cNvPr>
          <p:cNvSpPr txBox="1"/>
          <p:nvPr/>
        </p:nvSpPr>
        <p:spPr bwMode="auto">
          <a:xfrm>
            <a:off x="599595" y="3965025"/>
            <a:ext cx="6872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*Extended f/u, data cutoff: February 28, 2025.</a:t>
            </a:r>
          </a:p>
        </p:txBody>
      </p:sp>
    </p:spTree>
    <p:extLst>
      <p:ext uri="{BB962C8B-B14F-4D97-AF65-F5344CB8AC3E}">
        <p14:creationId xmlns:p14="http://schemas.microsoft.com/office/powerpoint/2010/main" val="39026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95DEEE-8B0C-6AA3-E7A6-9465F92B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HERTHENA-Lung02</a:t>
            </a:r>
            <a:r>
              <a:rPr lang="en-US" dirty="0"/>
              <a:t>:</a:t>
            </a:r>
            <a:r>
              <a:rPr lang="en-US" altLang="en-US" dirty="0"/>
              <a:t> </a:t>
            </a:r>
            <a:r>
              <a:rPr lang="en-US" dirty="0"/>
              <a:t>PFS by Subgroup</a:t>
            </a:r>
          </a:p>
        </p:txBody>
      </p:sp>
      <p:graphicFrame>
        <p:nvGraphicFramePr>
          <p:cNvPr id="3" name="Group 3">
            <a:extLst>
              <a:ext uri="{FF2B5EF4-FFF2-40B4-BE49-F238E27FC236}">
                <a16:creationId xmlns="" xmlns:a16="http://schemas.microsoft.com/office/drawing/2014/main" id="{BF07E98B-7A59-89D4-1E9A-A91C81A1C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760981"/>
              </p:ext>
            </p:extLst>
          </p:nvPr>
        </p:nvGraphicFramePr>
        <p:xfrm>
          <a:off x="506633" y="1603375"/>
          <a:ext cx="5462091" cy="4206336"/>
        </p:xfrm>
        <a:graphic>
          <a:graphicData uri="http://schemas.openxmlformats.org/drawingml/2006/table">
            <a:tbl>
              <a:tblPr/>
              <a:tblGrid>
                <a:gridCol w="2468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7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7737">
                  <a:extLst>
                    <a:ext uri="{9D8B030D-6E8A-4147-A177-3AD203B41FA5}">
                      <a16:colId xmlns="" xmlns:a16="http://schemas.microsoft.com/office/drawing/2014/main" val="11487549"/>
                    </a:ext>
                  </a:extLst>
                </a:gridCol>
              </a:tblGrid>
              <a:tr h="30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Subgroup, no. of Events/N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HER3-DXd 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Overall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194/293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195/293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Age, yr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&lt;65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≥65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105/153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89/140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108/149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87/144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Sex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117/184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77/109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116/175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79/118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0.87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2903736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105/160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89/133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107/160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88/133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0.69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0082572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EGFR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-activating mutation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Ex19del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L858R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113/177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79/113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124/178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69/112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0.94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4293335"/>
                  </a:ext>
                </a:extLst>
              </a:tr>
            </a:tbl>
          </a:graphicData>
        </a:graphic>
      </p:graphicFrame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E324A6AB-EF33-5EF7-1B7C-12A592676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6226"/>
              </p:ext>
            </p:extLst>
          </p:nvPr>
        </p:nvGraphicFramePr>
        <p:xfrm>
          <a:off x="6223420" y="1603375"/>
          <a:ext cx="5462091" cy="3291904"/>
        </p:xfrm>
        <a:graphic>
          <a:graphicData uri="http://schemas.openxmlformats.org/drawingml/2006/table">
            <a:tbl>
              <a:tblPr/>
              <a:tblGrid>
                <a:gridCol w="24688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7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7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7737">
                  <a:extLst>
                    <a:ext uri="{9D8B030D-6E8A-4147-A177-3AD203B41FA5}">
                      <a16:colId xmlns="" xmlns:a16="http://schemas.microsoft.com/office/drawing/2014/main" val="11487549"/>
                    </a:ext>
                  </a:extLst>
                </a:gridCol>
              </a:tblGrid>
              <a:tr h="308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Subgroup, no. of Events/N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HER3-DXd 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Brain mets at BL (by BICR per RECIST)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78/98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116/195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69/91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126/202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3511325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Smoking status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Never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76/106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118/187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73/108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122/185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5179830"/>
                  </a:ext>
                </a:extLst>
              </a:tr>
              <a:tr h="452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ECOG PS at screening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69/111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125/182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65/103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130/190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0.86</a:t>
                      </a:r>
                    </a:p>
                  </a:txBody>
                  <a:tcPr marR="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9319053"/>
                  </a:ext>
                </a:extLst>
              </a:tr>
            </a:tbl>
          </a:graphicData>
        </a:graphic>
      </p:graphicFrame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3DF02C0C-66B3-ED0B-A2F3-D1D146FE3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Mok. AS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2025. Abstr 8506.</a:t>
            </a:r>
          </a:p>
        </p:txBody>
      </p:sp>
    </p:spTree>
    <p:extLst>
      <p:ext uri="{BB962C8B-B14F-4D97-AF65-F5344CB8AC3E}">
        <p14:creationId xmlns:p14="http://schemas.microsoft.com/office/powerpoint/2010/main" val="29804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HERTHENA-Lung02</a:t>
            </a:r>
            <a:r>
              <a:rPr lang="en-US" dirty="0"/>
              <a:t>:</a:t>
            </a:r>
            <a:r>
              <a:rPr lang="en-US" altLang="en-US" dirty="0"/>
              <a:t> </a:t>
            </a:r>
            <a:r>
              <a:rPr lang="en-US" dirty="0"/>
              <a:t>Overall and Intracranial Responses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Mok. AS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2025. Abstr 8506.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="" xmlns:a16="http://schemas.microsoft.com/office/drawing/2014/main" id="{39E8DE14-F8AD-47E7-5195-1A370C3A6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169629"/>
              </p:ext>
            </p:extLst>
          </p:nvPr>
        </p:nvGraphicFramePr>
        <p:xfrm>
          <a:off x="727096" y="1208327"/>
          <a:ext cx="5210263" cy="4206303"/>
        </p:xfrm>
        <a:graphic>
          <a:graphicData uri="http://schemas.openxmlformats.org/drawingml/2006/table">
            <a:tbl>
              <a:tblPr/>
              <a:tblGrid>
                <a:gridCol w="2341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Overall Response by BICR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HER3-DXd </a:t>
                      </a:r>
                      <a:b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293)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Confirmed ORR, % </a:t>
                      </a: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35.2 (29.7-40.9)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25.3 (20.4-30.6)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Best overall response,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SD*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 yet confirmed</a:t>
                      </a:r>
                      <a:r>
                        <a:rPr kumimoji="0" lang="en-US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(0.3)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 (34.8)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 (45.4)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(13.7)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 (5.8)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(0.7) 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(1.0)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 (24.2)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148 (50.5)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(11.9)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 (12.3)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(0.7) 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DCR, %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80.5 (75.5-84.9)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75.8 (70.4-80.6)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TTR, mo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 (0.3-8.1)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 (1.2-6.9)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712315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DoR,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5.7 (5.1-7.3)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5.4 (4.1-5.6)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9909606"/>
                  </a:ext>
                </a:extLst>
              </a:tr>
            </a:tbl>
          </a:graphicData>
        </a:graphic>
      </p:graphicFrame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C4C15FC6-2369-DC5F-FF31-E22358251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758928"/>
              </p:ext>
            </p:extLst>
          </p:nvPr>
        </p:nvGraphicFramePr>
        <p:xfrm>
          <a:off x="6254699" y="1208271"/>
          <a:ext cx="5210263" cy="4434936"/>
        </p:xfrm>
        <a:graphic>
          <a:graphicData uri="http://schemas.openxmlformats.org/drawingml/2006/table">
            <a:tbl>
              <a:tblPr/>
              <a:tblGrid>
                <a:gridCol w="2388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Intracranial Response by CNS BICR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HER3-DXd </a:t>
                      </a:r>
                      <a:b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105)</a:t>
                      </a:r>
                      <a:r>
                        <a:rPr kumimoji="0" 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‡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95)</a:t>
                      </a:r>
                      <a:r>
                        <a:rPr kumimoji="0" lang="en-US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‡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Confirmed intracranial ORR, %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19.0 </a:t>
                      </a: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(12.0-27.9)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11.6 </a:t>
                      </a: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(5.9-19.8)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Best overall response,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SD*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Not yet confirmed</a:t>
                      </a:r>
                      <a:r>
                        <a:rPr kumimoji="0" lang="en-US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§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(12.4)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(6.7)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 (49.5)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 (25.7)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(5.7)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(4.2)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(7.4)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 (49.5)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 (27.4)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(11.6)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Intracranial DCR, % </a:t>
                      </a: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68.6 </a:t>
                      </a: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(58.8-77.3)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61.1 </a:t>
                      </a:r>
                      <a:b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(50.5-70.9)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intracranial TTR, mo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2.1 (1.2-6.9)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2.6 (1.2-4.7)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712315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intracranial DoR,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4.5 (4.1-NE)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 (2.4-NE)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06470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8BDDED-64E0-97AB-AB6E-05EE998E6348}"/>
              </a:ext>
            </a:extLst>
          </p:cNvPr>
          <p:cNvSpPr txBox="1"/>
          <p:nvPr/>
        </p:nvSpPr>
        <p:spPr bwMode="auto">
          <a:xfrm>
            <a:off x="709799" y="5407963"/>
            <a:ext cx="5227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*Includes non-CR/non-PD. </a:t>
            </a:r>
            <a:r>
              <a:rPr lang="en-US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†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All were unconfirmed PR in those who continued without disease progression.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15FAC5-D317-DE09-10FC-2212E3DB5F7C}"/>
              </a:ext>
            </a:extLst>
          </p:cNvPr>
          <p:cNvSpPr txBox="1"/>
          <p:nvPr/>
        </p:nvSpPr>
        <p:spPr bwMode="auto">
          <a:xfrm>
            <a:off x="6254661" y="5605819"/>
            <a:ext cx="5090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‡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Patients could have measurable target or nontarget lesions. </a:t>
            </a:r>
            <a:r>
              <a:rPr lang="en-US" sz="12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§</a:t>
            </a: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Unconfirmed CR (n = 1) and unconfirmed PR (n = 1) in those who continued without disease progression.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E4B6B6-8B81-CC39-988D-C435BFF88579}"/>
              </a:ext>
            </a:extLst>
          </p:cNvPr>
          <p:cNvSpPr txBox="1"/>
          <p:nvPr/>
        </p:nvSpPr>
        <p:spPr bwMode="auto">
          <a:xfrm>
            <a:off x="622299" y="5768474"/>
            <a:ext cx="52275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Median best change in SOD with HER3-DXd: -27.6%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Median best change in SOD with PBC: -22.7%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HERTHENA-Lung02</a:t>
            </a:r>
            <a:r>
              <a:rPr lang="en-US" dirty="0"/>
              <a:t>:</a:t>
            </a:r>
            <a:r>
              <a:rPr lang="en-US" altLang="en-US" dirty="0"/>
              <a:t> Investigators’ </a:t>
            </a:r>
            <a:r>
              <a:rPr lang="en-US" dirty="0"/>
              <a:t>Conclusions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In the randomized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phase III </a:t>
            </a:r>
            <a:r>
              <a:rPr lang="en-US" altLang="en-US" sz="2000" dirty="0">
                <a:latin typeface="+mn-lt"/>
              </a:rPr>
              <a:t>HERTHENA-Lung02</a:t>
            </a:r>
            <a:r>
              <a:rPr lang="en-US" sz="20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trial, HER3-DXd significantly improved PFS vs traditional platinum-based chemotherapy </a:t>
            </a:r>
            <a:r>
              <a:rPr lang="en-US" sz="2000" dirty="0">
                <a:latin typeface="+mn-lt"/>
              </a:rPr>
              <a:t>in patients with </a:t>
            </a:r>
            <a:r>
              <a:rPr lang="en-US" sz="2000" i="1" dirty="0">
                <a:latin typeface="+mn-lt"/>
              </a:rPr>
              <a:t>EGFR</a:t>
            </a:r>
            <a:r>
              <a:rPr lang="en-US" sz="2000" dirty="0">
                <a:latin typeface="+mn-lt"/>
              </a:rPr>
              <a:t>-mutated advanced NSCLC previously treated with a 3rd-generation EGFR TKI </a:t>
            </a:r>
          </a:p>
          <a:p>
            <a:pPr lvl="1"/>
            <a:r>
              <a:rPr lang="en-US" sz="1800" dirty="0">
                <a:latin typeface="+mn-lt"/>
              </a:rPr>
              <a:t>Median PFS: 5.8 </a:t>
            </a:r>
            <a:r>
              <a:rPr lang="en-US" sz="1800" dirty="0" err="1">
                <a:latin typeface="+mn-lt"/>
              </a:rPr>
              <a:t>mo</a:t>
            </a:r>
            <a:r>
              <a:rPr lang="en-US" sz="1800" dirty="0">
                <a:latin typeface="+mn-lt"/>
              </a:rPr>
              <a:t> vs 5.4 </a:t>
            </a:r>
            <a:r>
              <a:rPr lang="en-US" sz="1800" dirty="0" err="1">
                <a:latin typeface="+mn-lt"/>
              </a:rPr>
              <a:t>mo</a:t>
            </a:r>
            <a:r>
              <a:rPr lang="en-US" sz="1800" dirty="0">
                <a:latin typeface="+mn-lt"/>
              </a:rPr>
              <a:t> (HR: 0.77, </a:t>
            </a:r>
            <a:r>
              <a:rPr lang="en-US" sz="1800" i="1" dirty="0">
                <a:latin typeface="+mn-lt"/>
              </a:rPr>
              <a:t>P </a:t>
            </a:r>
            <a:r>
              <a:rPr lang="en-US" sz="1800" dirty="0">
                <a:latin typeface="+mn-lt"/>
              </a:rPr>
              <a:t>= .011)</a:t>
            </a:r>
            <a:endParaRPr lang="en-US" sz="1800" baseline="30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HER3-DXd also exhibited intracranial antitumor activity, demonstrating improvements in both median intracranial PFS (5.4 mo vs 4.2 mo) and intracranial ORR (19% vs 11.6%)</a:t>
            </a:r>
          </a:p>
          <a:p>
            <a:r>
              <a:rPr lang="en-US" sz="2000" dirty="0">
                <a:latin typeface="+mn-lt"/>
              </a:rPr>
              <a:t>No OS benefit (HR: 0.98) with HER3-DXd was observed with extended follow-up at the 3rd interim analysis </a:t>
            </a:r>
          </a:p>
          <a:p>
            <a:r>
              <a:rPr lang="en-US" sz="2000" dirty="0">
                <a:latin typeface="+mn-lt"/>
              </a:rPr>
              <a:t>The safety profile of HER3-DXd was consistent with previous reports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latin typeface="+mn-lt"/>
              </a:rPr>
              <a:t>The most frequent TEAEs were hematologic and gastrointestinal</a:t>
            </a:r>
          </a:p>
          <a:p>
            <a:pPr lvl="1">
              <a:spcBef>
                <a:spcPts val="300"/>
              </a:spcBef>
            </a:pPr>
            <a:r>
              <a:rPr lang="en-US" sz="1800" dirty="0">
                <a:latin typeface="+mn-lt"/>
              </a:rPr>
              <a:t>Incidence of adjudicated ILD: 5.2%</a:t>
            </a:r>
            <a:endParaRPr lang="en-US" sz="1800" dirty="0">
              <a:effectLst/>
              <a:latin typeface="+mn-lt"/>
            </a:endParaRPr>
          </a:p>
          <a:p>
            <a:r>
              <a:rPr lang="en-US" sz="2000" dirty="0">
                <a:effectLst/>
                <a:latin typeface="+mn-lt"/>
              </a:rPr>
              <a:t>Evaluation of predictive biomarkers of efficacy, including HER3 IHC in HERTHENA-Lung02 is ongoing</a:t>
            </a:r>
            <a:endParaRPr lang="en-US" sz="2000" dirty="0">
              <a:latin typeface="+mn-lt"/>
            </a:endParaRPr>
          </a:p>
          <a:p>
            <a:endParaRPr lang="en-US" altLang="en-US" sz="2000" dirty="0">
              <a:latin typeface="+mn-lt"/>
            </a:endParaRPr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Mok. AS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 2025. Abstr 8506.</a:t>
            </a:r>
          </a:p>
        </p:txBody>
      </p:sp>
    </p:spTree>
    <p:extLst>
      <p:ext uri="{BB962C8B-B14F-4D97-AF65-F5344CB8AC3E}">
        <p14:creationId xmlns:p14="http://schemas.microsoft.com/office/powerpoint/2010/main" val="28424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1BD7B5-F809-9C1D-6D3C-58487A63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>
            <a:extLst>
              <a:ext uri="{FF2B5EF4-FFF2-40B4-BE49-F238E27FC236}">
                <a16:creationId xmlns="" xmlns:a16="http://schemas.microsoft.com/office/drawing/2014/main" id="{CF695090-7FCC-C105-CC8A-8616C782DA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SACHI: Phase III Trial of Savolitinib + Osimertinib vs Chemotherapy in </a:t>
            </a:r>
            <a:r>
              <a:rPr lang="en-US" altLang="en-US" sz="4000" i="1" dirty="0"/>
              <a:t>EGFR</a:t>
            </a:r>
            <a:r>
              <a:rPr lang="en-US" altLang="en-US" sz="4000" dirty="0"/>
              <a:t>-Mutant, </a:t>
            </a:r>
            <a:r>
              <a:rPr lang="en-US" altLang="en-US" sz="4000" i="1" dirty="0"/>
              <a:t>MET</a:t>
            </a:r>
            <a:r>
              <a:rPr lang="en-US" altLang="en-US" sz="4000" dirty="0"/>
              <a:t>-Amplified Advanced NSCLC After an EGFR TKI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="" xmlns:a16="http://schemas.microsoft.com/office/drawing/2014/main" id="{CF1A7DC4-6BF3-4553-C0C8-FC6E0396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2" y="6078490"/>
            <a:ext cx="546417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This program is supported by educational grants from</a:t>
            </a:r>
            <a:b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AstraZeneca; Boehringer Ingelheim Pharmaceuticals, Inc.; Daiichi Sankyo, Inc; Genentech, a member of the Roche Group; and PharmaMar.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339240C6-F7D1-DBCD-91DF-A217DB536B05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704849" y="3221041"/>
            <a:ext cx="6216651" cy="815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rgbClr val="455560"/>
                </a:solidFill>
                <a:cs typeface="Calibri"/>
              </a:rPr>
              <a:t>CCO Independent Conference Coverage*</a:t>
            </a:r>
            <a:r>
              <a:rPr lang="en-US" sz="2200" b="1" kern="0" dirty="0">
                <a:solidFill>
                  <a:srgbClr val="FFFFFF"/>
                </a:solidFill>
              </a:rPr>
              <a:t/>
            </a:r>
            <a:br>
              <a:rPr lang="en-US" sz="2200" b="1" kern="0" dirty="0">
                <a:solidFill>
                  <a:srgbClr val="FFFFFF"/>
                </a:solidFill>
              </a:rPr>
            </a:br>
            <a:r>
              <a:rPr lang="en-US" sz="1600" kern="0" dirty="0">
                <a:solidFill>
                  <a:srgbClr val="455560"/>
                </a:solidFill>
                <a:cs typeface="Calibri"/>
              </a:rPr>
              <a:t>of the </a:t>
            </a:r>
            <a:r>
              <a:rPr lang="en-US" sz="1600" i="1" kern="0" dirty="0">
                <a:solidFill>
                  <a:srgbClr val="455560"/>
                </a:solidFill>
                <a:cs typeface="Calibri"/>
              </a:rPr>
              <a:t>ASCO Annual Meeting 2025, May 30 - June 3, 2025</a:t>
            </a:r>
            <a:endParaRPr lang="en-US" altLang="en-US" sz="1600" kern="0" dirty="0">
              <a:solidFill>
                <a:srgbClr val="455560"/>
              </a:solidFill>
              <a:cs typeface="Calibri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0E857469-234A-9D05-BAEE-04D1354D74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4880" y="4081492"/>
            <a:ext cx="487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800" b="0" dirty="0">
                <a:solidFill>
                  <a:srgbClr val="455560"/>
                </a:solidFill>
                <a:latin typeface="Calibri" panose="020F0502020204030204" pitchFamily="34" charset="0"/>
              </a:rPr>
              <a:t>*CCO is an independent medical education company that provides state-of-the-art medical information to healthcare professionals through conference coverage and other educational programs.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EE0628A0-E607-AFD4-5726-64C0BD4F9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29" y="5813515"/>
            <a:ext cx="3482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Calibri" panose="020F0502020204030204" pitchFamily="34" charset="0"/>
              </a:rPr>
              <a:t>Provided by Clinical Care Options, LLC</a:t>
            </a:r>
          </a:p>
        </p:txBody>
      </p:sp>
    </p:spTree>
    <p:extLst>
      <p:ext uri="{BB962C8B-B14F-4D97-AF65-F5344CB8AC3E}">
        <p14:creationId xmlns:p14="http://schemas.microsoft.com/office/powerpoint/2010/main" val="244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SACHI</a:t>
            </a:r>
            <a:r>
              <a:rPr lang="en-US" altLang="en-US" sz="3600" dirty="0"/>
              <a:t>: </a:t>
            </a:r>
            <a:r>
              <a:rPr lang="en-US" dirty="0"/>
              <a:t>Background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MET</a:t>
            </a:r>
            <a:r>
              <a:rPr lang="en-US" sz="2400" dirty="0"/>
              <a:t> amplification is a key mechanism of acquired resistance in previously treated </a:t>
            </a:r>
            <a:r>
              <a:rPr lang="en-US" sz="2400" i="1" dirty="0"/>
              <a:t>EGFR</a:t>
            </a:r>
            <a:r>
              <a:rPr lang="en-US" sz="2400" dirty="0"/>
              <a:t>‑mutant NSCLC and confers a poor prognosis</a:t>
            </a:r>
            <a:r>
              <a:rPr lang="en-US" sz="2400" baseline="30000" dirty="0"/>
              <a:t>1-3</a:t>
            </a:r>
          </a:p>
          <a:p>
            <a:r>
              <a:rPr lang="en-US" sz="2400" dirty="0"/>
              <a:t>Biomarker-driven treatment after EGFR TKI progression is limited; no randomized phase III trials address the role of MET targeted therapy in this setting</a:t>
            </a:r>
          </a:p>
          <a:p>
            <a:r>
              <a:rPr lang="en-US" sz="2400" dirty="0"/>
              <a:t>Savolitinib is a highly selective oral MET TKI that conferred encouraging antitumor activity when combined with osimertinib in prior early-phase trials</a:t>
            </a:r>
            <a:r>
              <a:rPr lang="en-US" sz="2400" baseline="30000" dirty="0"/>
              <a:t>4,5</a:t>
            </a:r>
          </a:p>
          <a:p>
            <a:pPr lvl="1"/>
            <a:r>
              <a:rPr lang="en-US" sz="2200" dirty="0"/>
              <a:t>In the phase II SAVANNAH trial, savolitinib + osimertinib yielded an ORR of 55% and median PFS was 7.5 mo</a:t>
            </a:r>
            <a:r>
              <a:rPr lang="en-US" sz="2200" baseline="30000" dirty="0"/>
              <a:t>5</a:t>
            </a:r>
          </a:p>
          <a:p>
            <a:r>
              <a:rPr lang="en-US" sz="2400" dirty="0"/>
              <a:t>SACHI is the first biomarker-driven phase III trial comparing savolitinib + osimertinib vs SoC treatment with platinum-based chemotherapy in patients with </a:t>
            </a:r>
            <a:r>
              <a:rPr lang="en-US" sz="2400" i="1" dirty="0"/>
              <a:t>EGFR</a:t>
            </a:r>
            <a:r>
              <a:rPr lang="en-US" sz="2400" dirty="0"/>
              <a:t>-mutant, </a:t>
            </a:r>
            <a:r>
              <a:rPr lang="en-US" sz="2400" i="1" dirty="0"/>
              <a:t>MET</a:t>
            </a:r>
            <a:r>
              <a:rPr lang="en-US" sz="2400" dirty="0"/>
              <a:t>-amplified advanced NSCLC following 1L EGFR TKI failure</a:t>
            </a:r>
            <a:r>
              <a:rPr lang="en-US" sz="2400" baseline="30000" dirty="0"/>
              <a:t>6</a:t>
            </a:r>
            <a:r>
              <a:rPr lang="en-US" sz="2400" dirty="0"/>
              <a:t> </a:t>
            </a:r>
            <a:endParaRPr lang="en-US" sz="2400" baseline="30000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201130"/>
            <a:ext cx="801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1. Matikas. Clin Lung Cancer. 2015;6:252. 2. Leonetti. Br J Cancer. 2019;121:725. 3. Ahn. Cancers (Basel). 2021;13. </a:t>
            </a:r>
            <a:b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</a:b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4. Hartnaier. Cancer Discov. 2023;13:98. 5. Ahn. J Thorac Oncol. S4. 6. Lu. ASCO 2025. Abstr LBA8505.</a:t>
            </a:r>
          </a:p>
        </p:txBody>
      </p:sp>
    </p:spTree>
    <p:extLst>
      <p:ext uri="{BB962C8B-B14F-4D97-AF65-F5344CB8AC3E}">
        <p14:creationId xmlns:p14="http://schemas.microsoft.com/office/powerpoint/2010/main" val="24667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SACHI</a:t>
            </a:r>
            <a:r>
              <a:rPr lang="en-US" dirty="0"/>
              <a:t>:</a:t>
            </a:r>
            <a:r>
              <a:rPr lang="en-US" altLang="en-US" dirty="0"/>
              <a:t> Study Design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="" xmlns:a16="http://schemas.microsoft.com/office/drawing/2014/main" id="{59013EB0-FA0F-240F-DDA2-BF92CE92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Lu. ASCO 2025. Abstr LBA8505.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FF1EE3E-9A89-7EA2-3C36-CDB88E179A25}"/>
              </a:ext>
            </a:extLst>
          </p:cNvPr>
          <p:cNvSpPr txBox="1">
            <a:spLocks/>
          </p:cNvSpPr>
          <p:nvPr/>
        </p:nvSpPr>
        <p:spPr>
          <a:xfrm>
            <a:off x="604713" y="1513047"/>
            <a:ext cx="10877529" cy="46506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000" b="0" kern="0" dirty="0">
                <a:solidFill>
                  <a:srgbClr val="000000"/>
                </a:solidFill>
              </a:rPr>
              <a:t>Multicenter, randomized, open-label phase III study conducted in China</a:t>
            </a:r>
          </a:p>
        </p:txBody>
      </p:sp>
      <p:sp>
        <p:nvSpPr>
          <p:cNvPr id="5" name="Text Box 45">
            <a:extLst>
              <a:ext uri="{FF2B5EF4-FFF2-40B4-BE49-F238E27FC236}">
                <a16:creationId xmlns="" xmlns:a16="http://schemas.microsoft.com/office/drawing/2014/main" id="{D4108DF3-87A2-D15B-E7FA-DC9498F00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77" y="2529839"/>
            <a:ext cx="34160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with unresectable or metastatic NSCLC with </a:t>
            </a:r>
            <a:r>
              <a:rPr lang="en-US" altLang="en-US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EGFR-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activating mutation and </a:t>
            </a:r>
            <a:r>
              <a:rPr lang="en-US" altLang="en-US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amplification (FISH+ confirmed by central lab*); 1 prior line of EGFR TKI treatment; ECOG PS 0/1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(N = 211)</a:t>
            </a:r>
            <a:endParaRPr lang="en-US" alt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49">
            <a:extLst>
              <a:ext uri="{FF2B5EF4-FFF2-40B4-BE49-F238E27FC236}">
                <a16:creationId xmlns="" xmlns:a16="http://schemas.microsoft.com/office/drawing/2014/main" id="{2898D2BE-56A3-C900-B6B1-8EB61E20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995" y="2676740"/>
            <a:ext cx="5109548" cy="1006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Savolitinib 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mg QD (400 mg if BW &lt;50 kg) + </a:t>
            </a:r>
            <a:b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Osimertinib</a:t>
            </a: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 mg QD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106) 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="" xmlns:a16="http://schemas.microsoft.com/office/drawing/2014/main" id="{3528060C-7301-BDE8-3A11-726D119E7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995" y="3773440"/>
            <a:ext cx="5109548" cy="1006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Platinum-Based Chemotherapy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4-6 cycles of cisplatin/carboplatin + pemetrexed, </a:t>
            </a:r>
            <a:b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followed by pemetrexed maintenance</a:t>
            </a:r>
            <a:r>
              <a:rPr lang="en-US" altLang="en-US" sz="1600" b="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 = 105)</a:t>
            </a:r>
          </a:p>
        </p:txBody>
      </p:sp>
      <p:sp>
        <p:nvSpPr>
          <p:cNvPr id="8" name="Line 53">
            <a:extLst>
              <a:ext uri="{FF2B5EF4-FFF2-40B4-BE49-F238E27FC236}">
                <a16:creationId xmlns="" xmlns:a16="http://schemas.microsoft.com/office/drawing/2014/main" id="{56E3F057-0DA9-2B8A-4F39-3C8F9EE5A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0343" y="3867464"/>
            <a:ext cx="402247" cy="2359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Line 54">
            <a:extLst>
              <a:ext uri="{FF2B5EF4-FFF2-40B4-BE49-F238E27FC236}">
                <a16:creationId xmlns="" xmlns:a16="http://schemas.microsoft.com/office/drawing/2014/main" id="{35845B65-3E41-4021-005D-02022C8E1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0343" y="3314636"/>
            <a:ext cx="447967" cy="2359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C278ACF-2EDD-E855-87F2-899011EE0CCE}"/>
              </a:ext>
            </a:extLst>
          </p:cNvPr>
          <p:cNvSpPr txBox="1">
            <a:spLocks/>
          </p:cNvSpPr>
          <p:nvPr/>
        </p:nvSpPr>
        <p:spPr bwMode="auto">
          <a:xfrm>
            <a:off x="604874" y="5343217"/>
            <a:ext cx="10877551" cy="4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</a:rPr>
              <a:t>Primary endpoint: </a:t>
            </a:r>
            <a:r>
              <a:rPr lang="en-US" sz="2000" b="0" kern="0" dirty="0">
                <a:solidFill>
                  <a:srgbClr val="000000"/>
                </a:solidFill>
              </a:rPr>
              <a:t>PFS by investigator </a:t>
            </a:r>
          </a:p>
          <a:p>
            <a:pPr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</a:rPr>
              <a:t>Secondary endpoints: </a:t>
            </a:r>
            <a:r>
              <a:rPr lang="en-US" sz="2000" b="0" kern="0" dirty="0">
                <a:solidFill>
                  <a:srgbClr val="000000"/>
                </a:solidFill>
              </a:rPr>
              <a:t>PFS by IRC, ORR, DCR, DoR, TTR, OS, safety</a:t>
            </a:r>
          </a:p>
        </p:txBody>
      </p:sp>
      <p:sp>
        <p:nvSpPr>
          <p:cNvPr id="11" name="Text Box 45">
            <a:extLst>
              <a:ext uri="{FF2B5EF4-FFF2-40B4-BE49-F238E27FC236}">
                <a16:creationId xmlns="" xmlns:a16="http://schemas.microsoft.com/office/drawing/2014/main" id="{1EC74FC0-6733-AE4F-31FA-98F41602D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9883" y="3115953"/>
            <a:ext cx="14509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6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 progression, death, or unacceptable toxicity</a:t>
            </a:r>
          </a:p>
        </p:txBody>
      </p:sp>
      <p:sp>
        <p:nvSpPr>
          <p:cNvPr id="12" name="Line 53">
            <a:extLst>
              <a:ext uri="{FF2B5EF4-FFF2-40B4-BE49-F238E27FC236}">
                <a16:creationId xmlns="" xmlns:a16="http://schemas.microsoft.com/office/drawing/2014/main" id="{62681A40-8BD7-D3FD-DE44-C4735E9277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12556" y="3768757"/>
            <a:ext cx="4843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45">
            <a:extLst>
              <a:ext uri="{FF2B5EF4-FFF2-40B4-BE49-F238E27FC236}">
                <a16:creationId xmlns="" xmlns:a16="http://schemas.microsoft.com/office/drawing/2014/main" id="{258115B3-0773-9D4B-4963-DDB0FBEF9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393" y="4793781"/>
            <a:ext cx="6035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could cross over to savolitinib + osimertinib after IRC-confirmed PD.</a:t>
            </a:r>
          </a:p>
        </p:txBody>
      </p:sp>
      <p:sp>
        <p:nvSpPr>
          <p:cNvPr id="14" name="Text Box 45">
            <a:extLst>
              <a:ext uri="{FF2B5EF4-FFF2-40B4-BE49-F238E27FC236}">
                <a16:creationId xmlns="" xmlns:a16="http://schemas.microsoft.com/office/drawing/2014/main" id="{2C9AC6AA-BE98-4E0A-1CDE-DA5B2758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441" y="2011479"/>
            <a:ext cx="49731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Stratified by brain metastasis (yes vs no); prior 3</a:t>
            </a:r>
            <a:r>
              <a:rPr lang="en-US" altLang="en-US" sz="1400" b="0" i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-generation EGFR TKI (yes vs no);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mutation (ex19del vs L858R vs other)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1A0ED3E3-2A59-9EBD-5AA0-C3819ED148EA}"/>
              </a:ext>
            </a:extLst>
          </p:cNvPr>
          <p:cNvCxnSpPr>
            <a:cxnSpLocks/>
          </p:cNvCxnSpPr>
          <p:nvPr/>
        </p:nvCxnSpPr>
        <p:spPr bwMode="auto">
          <a:xfrm>
            <a:off x="4391440" y="2539805"/>
            <a:ext cx="0" cy="587535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" name="Text Box 45">
            <a:extLst>
              <a:ext uri="{FF2B5EF4-FFF2-40B4-BE49-F238E27FC236}">
                <a16:creationId xmlns="" xmlns:a16="http://schemas.microsoft.com/office/drawing/2014/main" id="{6439E681-7B89-9DD6-27DD-058F4C468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77" y="4099522"/>
            <a:ext cx="324152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amplification defined as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copy number ≥10 after 3rd-gen EGFR TKI, or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copy number ≥5 or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MET/CEP7 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≥2 after 1st/2nd-gen EGFR TKI (only given in absence of </a:t>
            </a:r>
            <a:r>
              <a:rPr lang="en-US" altLang="en-US" sz="1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alt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T790M).</a:t>
            </a:r>
          </a:p>
        </p:txBody>
      </p:sp>
    </p:spTree>
    <p:extLst>
      <p:ext uri="{BB962C8B-B14F-4D97-AF65-F5344CB8AC3E}">
        <p14:creationId xmlns:p14="http://schemas.microsoft.com/office/powerpoint/2010/main" val="16735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SACHI</a:t>
            </a:r>
            <a:r>
              <a:rPr lang="en-US" dirty="0"/>
              <a:t>:</a:t>
            </a:r>
            <a:r>
              <a:rPr lang="en-US" altLang="en-US" dirty="0"/>
              <a:t> </a:t>
            </a:r>
            <a:r>
              <a:rPr lang="en-US" dirty="0"/>
              <a:t>Baseline Characteristics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Lu. ASCO 2025. Abstr LBA8505.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="" xmlns:a16="http://schemas.microsoft.com/office/drawing/2014/main" id="{39E8DE14-F8AD-47E7-5195-1A370C3A66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971654"/>
              </p:ext>
            </p:extLst>
          </p:nvPr>
        </p:nvGraphicFramePr>
        <p:xfrm>
          <a:off x="727096" y="1611638"/>
          <a:ext cx="5210263" cy="3745385"/>
        </p:xfrm>
        <a:graphic>
          <a:graphicData uri="http://schemas.openxmlformats.org/drawingml/2006/table">
            <a:tbl>
              <a:tblPr/>
              <a:tblGrid>
                <a:gridCol w="2341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 Characteristic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Savo + Osi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yr (range)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59.4 (34.1-75.8)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61.9 (36.8-75.8)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Sex,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 (42)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 (48)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028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Female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 (58)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 (52)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ECOG PS,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 (26)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 (74)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 (26)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 (74)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weight, kg (range)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&lt;50 kg, n (%)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≥50 kg,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60.0 (40.0-92.3)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(18)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(82)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60.0 (41.0-90.0)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 (92)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712315"/>
                  </a:ext>
                </a:extLst>
              </a:tr>
            </a:tbl>
          </a:graphicData>
        </a:graphic>
      </p:graphicFrame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C4C15FC6-2369-DC5F-FF31-E22358251A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187896"/>
              </p:ext>
            </p:extLst>
          </p:nvPr>
        </p:nvGraphicFramePr>
        <p:xfrm>
          <a:off x="6254699" y="1611689"/>
          <a:ext cx="5210263" cy="3410089"/>
        </p:xfrm>
        <a:graphic>
          <a:graphicData uri="http://schemas.openxmlformats.org/drawingml/2006/table">
            <a:tbl>
              <a:tblPr/>
              <a:tblGrid>
                <a:gridCol w="2388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 Characteristic,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Savo + Osi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Adenocarcinoma histology,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105 (99)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105 (100)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8405514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Brain metastasis, n (%)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 (37)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 (39)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6425498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EGFR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mutation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Ex19del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L858R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Other*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 (38)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 (52)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(10)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 (38)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 (11)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3038956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Prior EGFR TKI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-generation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-generation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 (65)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 (35)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 (65)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 (35)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D4C842-5759-57AB-A2FE-20ED09631AC0}"/>
              </a:ext>
            </a:extLst>
          </p:cNvPr>
          <p:cNvSpPr txBox="1"/>
          <p:nvPr/>
        </p:nvSpPr>
        <p:spPr bwMode="auto">
          <a:xfrm>
            <a:off x="6254698" y="5021750"/>
            <a:ext cx="52102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50000"/>
              </a:spcBef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*G719X (n = 8); L861Q (n = 6); G719X + S768I (n = 3); L833V + H835L (n = 2); S768I (n = 1); G719X + L833V (n = 1); G719X + L861Q (n = 1); G719X + S768I (n = 1).</a:t>
            </a:r>
          </a:p>
        </p:txBody>
      </p:sp>
    </p:spTree>
    <p:extLst>
      <p:ext uri="{BB962C8B-B14F-4D97-AF65-F5344CB8AC3E}">
        <p14:creationId xmlns:p14="http://schemas.microsoft.com/office/powerpoint/2010/main" val="1264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EB2C4E3-4303-195A-5CAC-246F58E01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="" xmlns:a16="http://schemas.microsoft.com/office/drawing/2014/main" id="{3F066DC7-4D8B-BDD9-617A-A6C13169E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182763"/>
            <a:ext cx="10872444" cy="1103313"/>
          </a:xfrm>
          <a:noFill/>
        </p:spPr>
        <p:txBody>
          <a:bodyPr>
            <a:noAutofit/>
          </a:bodyPr>
          <a:lstStyle/>
          <a:p>
            <a:r>
              <a:rPr lang="en-US" i="1" dirty="0"/>
              <a:t>EGFR</a:t>
            </a:r>
            <a:r>
              <a:rPr lang="en-US" dirty="0"/>
              <a:t> Oncogenic Driver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13AEE-A653-AFBA-089D-70BC0F64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13" y="1050173"/>
            <a:ext cx="10877529" cy="4650686"/>
          </a:xfrm>
        </p:spPr>
        <p:txBody>
          <a:bodyPr/>
          <a:lstStyle/>
          <a:p>
            <a:r>
              <a:rPr lang="en-US" sz="2400" dirty="0"/>
              <a:t>Most common: </a:t>
            </a:r>
            <a:r>
              <a:rPr lang="en-US" sz="2400" i="1" dirty="0"/>
              <a:t>EGFR</a:t>
            </a:r>
            <a:r>
              <a:rPr lang="en-US" sz="2400" dirty="0"/>
              <a:t> exon 19 del and exon 21 L858R</a:t>
            </a:r>
          </a:p>
          <a:p>
            <a:r>
              <a:rPr lang="en-US" sz="2400" dirty="0"/>
              <a:t>Most common atypical </a:t>
            </a:r>
            <a:r>
              <a:rPr lang="en-US" sz="2400" i="1" dirty="0"/>
              <a:t>EGFR</a:t>
            </a:r>
            <a:r>
              <a:rPr lang="en-US" sz="2400" dirty="0"/>
              <a:t> mutations: S768I, L861Q, G719X, exon 20 insertions</a:t>
            </a:r>
          </a:p>
          <a:p>
            <a:r>
              <a:rPr lang="en-US" sz="2400" dirty="0" smtClean="0"/>
              <a:t>Up </a:t>
            </a:r>
            <a:r>
              <a:rPr lang="en-US" sz="2400" dirty="0"/>
              <a:t>to 12% of </a:t>
            </a:r>
            <a:r>
              <a:rPr lang="en-US" sz="2400" i="1" dirty="0"/>
              <a:t>EGFR</a:t>
            </a:r>
            <a:r>
              <a:rPr lang="en-US" sz="2400" dirty="0"/>
              <a:t>-mutated mNSCLCs are </a:t>
            </a:r>
            <a:r>
              <a:rPr lang="en-US" sz="2400" i="1" dirty="0"/>
              <a:t>EGFR</a:t>
            </a:r>
            <a:r>
              <a:rPr lang="en-US" sz="2400" dirty="0"/>
              <a:t> ex20ins+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EGFR TKIs used for NSCLC with common activating mutations are</a:t>
            </a:r>
            <a:br>
              <a:rPr lang="en-US" sz="2400" dirty="0"/>
            </a:br>
            <a:r>
              <a:rPr lang="en-US" sz="2400" dirty="0"/>
              <a:t>largely ineffective with </a:t>
            </a:r>
            <a:r>
              <a:rPr lang="en-US" sz="2400" i="1" dirty="0"/>
              <a:t>EGFR</a:t>
            </a:r>
            <a:r>
              <a:rPr lang="en-US" sz="2400" dirty="0"/>
              <a:t> ex20ins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 dirty="0"/>
              <a:t>Poor response (mPFS = 2 mo)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1" name="Text Box 11">
            <a:extLst>
              <a:ext uri="{FF2B5EF4-FFF2-40B4-BE49-F238E27FC236}">
                <a16:creationId xmlns="" xmlns:a16="http://schemas.microsoft.com/office/drawing/2014/main" id="{F64477B4-E8A5-CCEE-85BC-805404936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" y="634066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Low. Ther Adv Med Oncol. 2023;15:1. Riess. J Thorac Oncol. 2018;13:1560.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FE9D3FC3-CDC5-D3BE-5199-4E736C248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101457"/>
              </p:ext>
            </p:extLst>
          </p:nvPr>
        </p:nvGraphicFramePr>
        <p:xfrm>
          <a:off x="6559469" y="2381410"/>
          <a:ext cx="4656163" cy="37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148CFE-E209-205B-1C42-FAA33A56C5BF}"/>
              </a:ext>
            </a:extLst>
          </p:cNvPr>
          <p:cNvSpPr/>
          <p:nvPr/>
        </p:nvSpPr>
        <p:spPr bwMode="auto">
          <a:xfrm>
            <a:off x="9469981" y="2682106"/>
            <a:ext cx="1538771" cy="3231292"/>
          </a:xfrm>
          <a:prstGeom prst="rect">
            <a:avLst/>
          </a:prstGeom>
          <a:solidFill>
            <a:schemeClr val="tx1"/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B155718-6235-632E-156B-84BD4EA25F24}"/>
              </a:ext>
            </a:extLst>
          </p:cNvPr>
          <p:cNvSpPr/>
          <p:nvPr/>
        </p:nvSpPr>
        <p:spPr bwMode="auto">
          <a:xfrm>
            <a:off x="10140672" y="3109719"/>
            <a:ext cx="684576" cy="206642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2239C2-A303-E63E-684B-AF88968D1FE2}"/>
              </a:ext>
            </a:extLst>
          </p:cNvPr>
          <p:cNvSpPr/>
          <p:nvPr/>
        </p:nvSpPr>
        <p:spPr bwMode="auto">
          <a:xfrm>
            <a:off x="10275272" y="3377784"/>
            <a:ext cx="409949" cy="261521"/>
          </a:xfrm>
          <a:prstGeom prst="rect">
            <a:avLst/>
          </a:prstGeom>
          <a:solidFill>
            <a:schemeClr val="accent5">
              <a:lumMod val="60000"/>
              <a:lumOff val="40000"/>
              <a:alpha val="86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58">
            <a:extLst>
              <a:ext uri="{FF2B5EF4-FFF2-40B4-BE49-F238E27FC236}">
                <a16:creationId xmlns="" xmlns:a16="http://schemas.microsoft.com/office/drawing/2014/main" id="{F8F7EFC7-0944-4C46-9095-463BCDF8CB63}"/>
              </a:ext>
            </a:extLst>
          </p:cNvPr>
          <p:cNvSpPr/>
          <p:nvPr/>
        </p:nvSpPr>
        <p:spPr bwMode="auto">
          <a:xfrm flipH="1">
            <a:off x="11611987" y="4937245"/>
            <a:ext cx="70055" cy="437605"/>
          </a:xfrm>
          <a:custGeom>
            <a:avLst/>
            <a:gdLst>
              <a:gd name="connsiteX0" fmla="*/ 0 w 93187"/>
              <a:gd name="connsiteY0" fmla="*/ 0 h 548105"/>
              <a:gd name="connsiteX1" fmla="*/ 93187 w 93187"/>
              <a:gd name="connsiteY1" fmla="*/ 0 h 548105"/>
              <a:gd name="connsiteX2" fmla="*/ 93187 w 93187"/>
              <a:gd name="connsiteY2" fmla="*/ 548105 h 548105"/>
              <a:gd name="connsiteX3" fmla="*/ 0 w 93187"/>
              <a:gd name="connsiteY3" fmla="*/ 548105 h 548105"/>
              <a:gd name="connsiteX4" fmla="*/ 0 w 93187"/>
              <a:gd name="connsiteY4" fmla="*/ 0 h 548105"/>
              <a:gd name="connsiteX0" fmla="*/ 93187 w 184627"/>
              <a:gd name="connsiteY0" fmla="*/ 548105 h 548105"/>
              <a:gd name="connsiteX1" fmla="*/ 0 w 184627"/>
              <a:gd name="connsiteY1" fmla="*/ 548105 h 548105"/>
              <a:gd name="connsiteX2" fmla="*/ 0 w 184627"/>
              <a:gd name="connsiteY2" fmla="*/ 0 h 548105"/>
              <a:gd name="connsiteX3" fmla="*/ 184627 w 184627"/>
              <a:gd name="connsiteY3" fmla="*/ 91440 h 548105"/>
              <a:gd name="connsiteX0" fmla="*/ 93187 w 94092"/>
              <a:gd name="connsiteY0" fmla="*/ 548105 h 548105"/>
              <a:gd name="connsiteX1" fmla="*/ 0 w 94092"/>
              <a:gd name="connsiteY1" fmla="*/ 548105 h 548105"/>
              <a:gd name="connsiteX2" fmla="*/ 0 w 94092"/>
              <a:gd name="connsiteY2" fmla="*/ 0 h 548105"/>
              <a:gd name="connsiteX3" fmla="*/ 94092 w 94092"/>
              <a:gd name="connsiteY3" fmla="*/ 6941 h 548105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3923 h 548105"/>
              <a:gd name="connsiteX0" fmla="*/ 93187 w 93187"/>
              <a:gd name="connsiteY0" fmla="*/ 550218 h 550218"/>
              <a:gd name="connsiteX1" fmla="*/ 0 w 93187"/>
              <a:gd name="connsiteY1" fmla="*/ 550218 h 550218"/>
              <a:gd name="connsiteX2" fmla="*/ 0 w 93187"/>
              <a:gd name="connsiteY2" fmla="*/ 2113 h 550218"/>
              <a:gd name="connsiteX3" fmla="*/ 91075 w 93187"/>
              <a:gd name="connsiteY3" fmla="*/ 0 h 550218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905 h 5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87" h="548105">
                <a:moveTo>
                  <a:pt x="93187" y="548105"/>
                </a:moveTo>
                <a:lnTo>
                  <a:pt x="0" y="548105"/>
                </a:lnTo>
                <a:lnTo>
                  <a:pt x="0" y="0"/>
                </a:lnTo>
                <a:lnTo>
                  <a:pt x="91075" y="905"/>
                </a:lnTo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="" xmlns:a16="http://schemas.microsoft.com/office/drawing/2014/main" id="{E9BD392E-C60D-3E1A-21F9-1CD6D77AAA32}"/>
              </a:ext>
            </a:extLst>
          </p:cNvPr>
          <p:cNvSpPr/>
          <p:nvPr/>
        </p:nvSpPr>
        <p:spPr bwMode="auto">
          <a:xfrm flipH="1">
            <a:off x="11492215" y="4452709"/>
            <a:ext cx="116908" cy="703577"/>
          </a:xfrm>
          <a:custGeom>
            <a:avLst/>
            <a:gdLst>
              <a:gd name="connsiteX0" fmla="*/ 0 w 93187"/>
              <a:gd name="connsiteY0" fmla="*/ 0 h 548105"/>
              <a:gd name="connsiteX1" fmla="*/ 93187 w 93187"/>
              <a:gd name="connsiteY1" fmla="*/ 0 h 548105"/>
              <a:gd name="connsiteX2" fmla="*/ 93187 w 93187"/>
              <a:gd name="connsiteY2" fmla="*/ 548105 h 548105"/>
              <a:gd name="connsiteX3" fmla="*/ 0 w 93187"/>
              <a:gd name="connsiteY3" fmla="*/ 548105 h 548105"/>
              <a:gd name="connsiteX4" fmla="*/ 0 w 93187"/>
              <a:gd name="connsiteY4" fmla="*/ 0 h 548105"/>
              <a:gd name="connsiteX0" fmla="*/ 93187 w 184627"/>
              <a:gd name="connsiteY0" fmla="*/ 548105 h 548105"/>
              <a:gd name="connsiteX1" fmla="*/ 0 w 184627"/>
              <a:gd name="connsiteY1" fmla="*/ 548105 h 548105"/>
              <a:gd name="connsiteX2" fmla="*/ 0 w 184627"/>
              <a:gd name="connsiteY2" fmla="*/ 0 h 548105"/>
              <a:gd name="connsiteX3" fmla="*/ 184627 w 184627"/>
              <a:gd name="connsiteY3" fmla="*/ 91440 h 548105"/>
              <a:gd name="connsiteX0" fmla="*/ 93187 w 94092"/>
              <a:gd name="connsiteY0" fmla="*/ 548105 h 548105"/>
              <a:gd name="connsiteX1" fmla="*/ 0 w 94092"/>
              <a:gd name="connsiteY1" fmla="*/ 548105 h 548105"/>
              <a:gd name="connsiteX2" fmla="*/ 0 w 94092"/>
              <a:gd name="connsiteY2" fmla="*/ 0 h 548105"/>
              <a:gd name="connsiteX3" fmla="*/ 94092 w 94092"/>
              <a:gd name="connsiteY3" fmla="*/ 6941 h 548105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3923 h 548105"/>
              <a:gd name="connsiteX0" fmla="*/ 93187 w 93187"/>
              <a:gd name="connsiteY0" fmla="*/ 550218 h 550218"/>
              <a:gd name="connsiteX1" fmla="*/ 0 w 93187"/>
              <a:gd name="connsiteY1" fmla="*/ 550218 h 550218"/>
              <a:gd name="connsiteX2" fmla="*/ 0 w 93187"/>
              <a:gd name="connsiteY2" fmla="*/ 2113 h 550218"/>
              <a:gd name="connsiteX3" fmla="*/ 91075 w 93187"/>
              <a:gd name="connsiteY3" fmla="*/ 0 h 550218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905 h 5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87" h="548105">
                <a:moveTo>
                  <a:pt x="93187" y="548105"/>
                </a:moveTo>
                <a:lnTo>
                  <a:pt x="0" y="548105"/>
                </a:lnTo>
                <a:lnTo>
                  <a:pt x="0" y="0"/>
                </a:lnTo>
                <a:lnTo>
                  <a:pt x="91075" y="905"/>
                </a:lnTo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5089D8-B96A-13F1-3E87-4A1E21B196AB}"/>
              </a:ext>
            </a:extLst>
          </p:cNvPr>
          <p:cNvGrpSpPr/>
          <p:nvPr/>
        </p:nvGrpSpPr>
        <p:grpSpPr>
          <a:xfrm>
            <a:off x="10029189" y="3075243"/>
            <a:ext cx="934131" cy="2744115"/>
            <a:chOff x="10304573" y="3333989"/>
            <a:chExt cx="934131" cy="27441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39EC07D2-A0F4-A262-27AF-1BC146FC2B7A}"/>
                </a:ext>
              </a:extLst>
            </p:cNvPr>
            <p:cNvSpPr/>
            <p:nvPr/>
          </p:nvSpPr>
          <p:spPr bwMode="auto">
            <a:xfrm>
              <a:off x="10512076" y="3708603"/>
              <a:ext cx="237169" cy="236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52816F4F-647F-81F0-05D7-943F2A125662}"/>
                </a:ext>
              </a:extLst>
            </p:cNvPr>
            <p:cNvSpPr/>
            <p:nvPr/>
          </p:nvSpPr>
          <p:spPr bwMode="auto">
            <a:xfrm>
              <a:off x="10796702" y="3710136"/>
              <a:ext cx="234045" cy="23679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0EBA44ED-540C-37DD-B399-1DCCDC8377E3}"/>
                </a:ext>
              </a:extLst>
            </p:cNvPr>
            <p:cNvGrpSpPr/>
            <p:nvPr/>
          </p:nvGrpSpPr>
          <p:grpSpPr>
            <a:xfrm>
              <a:off x="10796702" y="3333989"/>
              <a:ext cx="442002" cy="597379"/>
              <a:chOff x="10796702" y="3333989"/>
              <a:chExt cx="442002" cy="597379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="" xmlns:a16="http://schemas.microsoft.com/office/drawing/2014/main" id="{32703AF7-E126-CD1D-AA0F-BF0C0A307A26}"/>
                  </a:ext>
                </a:extLst>
              </p:cNvPr>
              <p:cNvSpPr/>
              <p:nvPr/>
            </p:nvSpPr>
            <p:spPr bwMode="auto">
              <a:xfrm rot="2133653">
                <a:off x="10901842" y="3333989"/>
                <a:ext cx="230033" cy="59737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A5F1CBD3-606F-1A17-E0C7-5FE8F15F20AB}"/>
                  </a:ext>
                </a:extLst>
              </p:cNvPr>
              <p:cNvSpPr/>
              <p:nvPr/>
            </p:nvSpPr>
            <p:spPr bwMode="auto">
              <a:xfrm>
                <a:off x="10796702" y="3772451"/>
                <a:ext cx="233706" cy="133064"/>
              </a:xfrm>
              <a:prstGeom prst="rect">
                <a:avLst/>
              </a:prstGeom>
              <a:solidFill>
                <a:schemeClr val="accent5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DB28A5F2-5CC5-5640-9ABF-B3D2CD046768}"/>
                  </a:ext>
                </a:extLst>
              </p:cNvPr>
              <p:cNvSpPr/>
              <p:nvPr/>
            </p:nvSpPr>
            <p:spPr bwMode="auto">
              <a:xfrm>
                <a:off x="10912320" y="3368714"/>
                <a:ext cx="326384" cy="212904"/>
              </a:xfrm>
              <a:custGeom>
                <a:avLst/>
                <a:gdLst>
                  <a:gd name="connsiteX0" fmla="*/ 192496 w 326384"/>
                  <a:gd name="connsiteY0" fmla="*/ 1566 h 212904"/>
                  <a:gd name="connsiteX1" fmla="*/ 278249 w 326384"/>
                  <a:gd name="connsiteY1" fmla="*/ 21459 h 212904"/>
                  <a:gd name="connsiteX2" fmla="*/ 304925 w 326384"/>
                  <a:gd name="connsiteY2" fmla="*/ 181915 h 212904"/>
                  <a:gd name="connsiteX3" fmla="*/ 282771 w 326384"/>
                  <a:gd name="connsiteY3" fmla="*/ 212904 h 212904"/>
                  <a:gd name="connsiteX4" fmla="*/ 0 w 326384"/>
                  <a:gd name="connsiteY4" fmla="*/ 212904 h 212904"/>
                  <a:gd name="connsiteX5" fmla="*/ 117793 w 326384"/>
                  <a:gd name="connsiteY5" fmla="*/ 48135 h 212904"/>
                  <a:gd name="connsiteX6" fmla="*/ 192496 w 326384"/>
                  <a:gd name="connsiteY6" fmla="*/ 1566 h 21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384" h="212904">
                    <a:moveTo>
                      <a:pt x="192496" y="1566"/>
                    </a:moveTo>
                    <a:cubicBezTo>
                      <a:pt x="221533" y="-3262"/>
                      <a:pt x="252412" y="2988"/>
                      <a:pt x="278249" y="21459"/>
                    </a:cubicBezTo>
                    <a:cubicBezTo>
                      <a:pt x="329924" y="58401"/>
                      <a:pt x="341867" y="130240"/>
                      <a:pt x="304925" y="181915"/>
                    </a:cubicBezTo>
                    <a:lnTo>
                      <a:pt x="282771" y="212904"/>
                    </a:lnTo>
                    <a:lnTo>
                      <a:pt x="0" y="212904"/>
                    </a:lnTo>
                    <a:lnTo>
                      <a:pt x="117793" y="48135"/>
                    </a:lnTo>
                    <a:cubicBezTo>
                      <a:pt x="136264" y="22297"/>
                      <a:pt x="163459" y="6393"/>
                      <a:pt x="192496" y="156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wrap="square"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8E22A379-6019-773B-96CB-505436BC8801}"/>
                  </a:ext>
                </a:extLst>
              </p:cNvPr>
              <p:cNvSpPr/>
              <p:nvPr/>
            </p:nvSpPr>
            <p:spPr bwMode="auto">
              <a:xfrm>
                <a:off x="10877641" y="3581707"/>
                <a:ext cx="314055" cy="43759"/>
              </a:xfrm>
              <a:custGeom>
                <a:avLst/>
                <a:gdLst>
                  <a:gd name="connsiteX0" fmla="*/ 31284 w 314055"/>
                  <a:gd name="connsiteY0" fmla="*/ 0 h 43759"/>
                  <a:gd name="connsiteX1" fmla="*/ 314055 w 314055"/>
                  <a:gd name="connsiteY1" fmla="*/ 0 h 43759"/>
                  <a:gd name="connsiteX2" fmla="*/ 282771 w 314055"/>
                  <a:gd name="connsiteY2" fmla="*/ 43759 h 43759"/>
                  <a:gd name="connsiteX3" fmla="*/ 0 w 314055"/>
                  <a:gd name="connsiteY3" fmla="*/ 43759 h 43759"/>
                  <a:gd name="connsiteX4" fmla="*/ 31284 w 314055"/>
                  <a:gd name="connsiteY4" fmla="*/ 0 h 4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55" h="43759">
                    <a:moveTo>
                      <a:pt x="31284" y="0"/>
                    </a:moveTo>
                    <a:lnTo>
                      <a:pt x="314055" y="0"/>
                    </a:lnTo>
                    <a:lnTo>
                      <a:pt x="282771" y="43759"/>
                    </a:lnTo>
                    <a:lnTo>
                      <a:pt x="0" y="43759"/>
                    </a:lnTo>
                    <a:lnTo>
                      <a:pt x="31284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wrap="square"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D30AFA1-7187-ED0B-69E3-A72B87EE0F50}"/>
                </a:ext>
              </a:extLst>
            </p:cNvPr>
            <p:cNvGrpSpPr/>
            <p:nvPr/>
          </p:nvGrpSpPr>
          <p:grpSpPr>
            <a:xfrm flipH="1">
              <a:off x="10304573" y="3337731"/>
              <a:ext cx="442002" cy="597379"/>
              <a:chOff x="10796702" y="3333989"/>
              <a:chExt cx="442002" cy="59737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19788A6B-6DAF-CB2F-6425-53BD59799663}"/>
                  </a:ext>
                </a:extLst>
              </p:cNvPr>
              <p:cNvSpPr/>
              <p:nvPr/>
            </p:nvSpPr>
            <p:spPr bwMode="auto">
              <a:xfrm rot="2133653">
                <a:off x="10901842" y="3333989"/>
                <a:ext cx="230033" cy="59737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DCA62BEF-B7BA-CA0F-36A6-7C4314189562}"/>
                  </a:ext>
                </a:extLst>
              </p:cNvPr>
              <p:cNvSpPr/>
              <p:nvPr/>
            </p:nvSpPr>
            <p:spPr bwMode="auto">
              <a:xfrm>
                <a:off x="10796702" y="3772451"/>
                <a:ext cx="233706" cy="133064"/>
              </a:xfrm>
              <a:prstGeom prst="rect">
                <a:avLst/>
              </a:prstGeom>
              <a:solidFill>
                <a:schemeClr val="accent5"/>
              </a:solidFill>
              <a:ln w="0">
                <a:noFill/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886B2558-A885-FCDD-6F87-8ADFBE750B58}"/>
                  </a:ext>
                </a:extLst>
              </p:cNvPr>
              <p:cNvSpPr/>
              <p:nvPr/>
            </p:nvSpPr>
            <p:spPr bwMode="auto">
              <a:xfrm>
                <a:off x="10912320" y="3368714"/>
                <a:ext cx="326384" cy="212904"/>
              </a:xfrm>
              <a:custGeom>
                <a:avLst/>
                <a:gdLst>
                  <a:gd name="connsiteX0" fmla="*/ 192496 w 326384"/>
                  <a:gd name="connsiteY0" fmla="*/ 1566 h 212904"/>
                  <a:gd name="connsiteX1" fmla="*/ 278249 w 326384"/>
                  <a:gd name="connsiteY1" fmla="*/ 21459 h 212904"/>
                  <a:gd name="connsiteX2" fmla="*/ 304925 w 326384"/>
                  <a:gd name="connsiteY2" fmla="*/ 181915 h 212904"/>
                  <a:gd name="connsiteX3" fmla="*/ 282771 w 326384"/>
                  <a:gd name="connsiteY3" fmla="*/ 212904 h 212904"/>
                  <a:gd name="connsiteX4" fmla="*/ 0 w 326384"/>
                  <a:gd name="connsiteY4" fmla="*/ 212904 h 212904"/>
                  <a:gd name="connsiteX5" fmla="*/ 117793 w 326384"/>
                  <a:gd name="connsiteY5" fmla="*/ 48135 h 212904"/>
                  <a:gd name="connsiteX6" fmla="*/ 192496 w 326384"/>
                  <a:gd name="connsiteY6" fmla="*/ 1566 h 21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384" h="212904">
                    <a:moveTo>
                      <a:pt x="192496" y="1566"/>
                    </a:moveTo>
                    <a:cubicBezTo>
                      <a:pt x="221533" y="-3262"/>
                      <a:pt x="252412" y="2988"/>
                      <a:pt x="278249" y="21459"/>
                    </a:cubicBezTo>
                    <a:cubicBezTo>
                      <a:pt x="329924" y="58401"/>
                      <a:pt x="341867" y="130240"/>
                      <a:pt x="304925" y="181915"/>
                    </a:cubicBezTo>
                    <a:lnTo>
                      <a:pt x="282771" y="212904"/>
                    </a:lnTo>
                    <a:lnTo>
                      <a:pt x="0" y="212904"/>
                    </a:lnTo>
                    <a:lnTo>
                      <a:pt x="117793" y="48135"/>
                    </a:lnTo>
                    <a:cubicBezTo>
                      <a:pt x="136264" y="22297"/>
                      <a:pt x="163459" y="6393"/>
                      <a:pt x="192496" y="1566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wrap="square"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C38671BD-4793-3C30-62E9-F37ADC477CC2}"/>
                  </a:ext>
                </a:extLst>
              </p:cNvPr>
              <p:cNvSpPr/>
              <p:nvPr/>
            </p:nvSpPr>
            <p:spPr bwMode="auto">
              <a:xfrm>
                <a:off x="10877641" y="3581707"/>
                <a:ext cx="314055" cy="43759"/>
              </a:xfrm>
              <a:custGeom>
                <a:avLst/>
                <a:gdLst>
                  <a:gd name="connsiteX0" fmla="*/ 31284 w 314055"/>
                  <a:gd name="connsiteY0" fmla="*/ 0 h 43759"/>
                  <a:gd name="connsiteX1" fmla="*/ 314055 w 314055"/>
                  <a:gd name="connsiteY1" fmla="*/ 0 h 43759"/>
                  <a:gd name="connsiteX2" fmla="*/ 282771 w 314055"/>
                  <a:gd name="connsiteY2" fmla="*/ 43759 h 43759"/>
                  <a:gd name="connsiteX3" fmla="*/ 0 w 314055"/>
                  <a:gd name="connsiteY3" fmla="*/ 43759 h 43759"/>
                  <a:gd name="connsiteX4" fmla="*/ 31284 w 314055"/>
                  <a:gd name="connsiteY4" fmla="*/ 0 h 4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55" h="43759">
                    <a:moveTo>
                      <a:pt x="31284" y="0"/>
                    </a:moveTo>
                    <a:lnTo>
                      <a:pt x="314055" y="0"/>
                    </a:lnTo>
                    <a:lnTo>
                      <a:pt x="282771" y="43759"/>
                    </a:lnTo>
                    <a:lnTo>
                      <a:pt x="0" y="43759"/>
                    </a:lnTo>
                    <a:lnTo>
                      <a:pt x="31284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wrap="square" rtlCol="0" anchor="b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015873"/>
                  </a:buClr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E23EF77-C285-1655-B8CD-945BF5EC9DAC}"/>
              </a:ext>
            </a:extLst>
          </p:cNvPr>
          <p:cNvSpPr/>
          <p:nvPr/>
        </p:nvSpPr>
        <p:spPr bwMode="auto">
          <a:xfrm>
            <a:off x="10238291" y="4596615"/>
            <a:ext cx="517431" cy="447274"/>
          </a:xfrm>
          <a:prstGeom prst="rect">
            <a:avLst/>
          </a:prstGeom>
          <a:solidFill>
            <a:schemeClr val="tx2">
              <a:lumMod val="9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971BC26-53D3-7C74-FC64-92F5A919AB33}"/>
              </a:ext>
            </a:extLst>
          </p:cNvPr>
          <p:cNvSpPr/>
          <p:nvPr/>
        </p:nvSpPr>
        <p:spPr bwMode="auto">
          <a:xfrm>
            <a:off x="10238291" y="3683839"/>
            <a:ext cx="517431" cy="426142"/>
          </a:xfrm>
          <a:prstGeom prst="rect">
            <a:avLst/>
          </a:prstGeom>
          <a:solidFill>
            <a:schemeClr val="tx2">
              <a:lumMod val="9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2BBD894-2358-B520-6339-E5A40B037805}"/>
              </a:ext>
            </a:extLst>
          </p:cNvPr>
          <p:cNvSpPr/>
          <p:nvPr/>
        </p:nvSpPr>
        <p:spPr bwMode="auto">
          <a:xfrm>
            <a:off x="10238250" y="4170503"/>
            <a:ext cx="517431" cy="1827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C142E85-1512-215B-12D8-4F94CCEC8C5C}"/>
              </a:ext>
            </a:extLst>
          </p:cNvPr>
          <p:cNvSpPr/>
          <p:nvPr/>
        </p:nvSpPr>
        <p:spPr bwMode="auto">
          <a:xfrm>
            <a:off x="10239419" y="4377333"/>
            <a:ext cx="517431" cy="1827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5EC6C46-8E1D-9B1C-081D-7AAF165875F9}"/>
              </a:ext>
            </a:extLst>
          </p:cNvPr>
          <p:cNvSpPr/>
          <p:nvPr/>
        </p:nvSpPr>
        <p:spPr bwMode="auto">
          <a:xfrm>
            <a:off x="10238250" y="5077038"/>
            <a:ext cx="517431" cy="1827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5EBAE924-C7F4-1FC0-F77A-3E6BD4CFD342}"/>
              </a:ext>
            </a:extLst>
          </p:cNvPr>
          <p:cNvSpPr/>
          <p:nvPr/>
        </p:nvSpPr>
        <p:spPr bwMode="auto">
          <a:xfrm>
            <a:off x="10238250" y="5278659"/>
            <a:ext cx="517431" cy="1827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BF2386D-28FE-212F-3287-72B9D13FADD8}"/>
              </a:ext>
            </a:extLst>
          </p:cNvPr>
          <p:cNvSpPr/>
          <p:nvPr/>
        </p:nvSpPr>
        <p:spPr bwMode="auto">
          <a:xfrm>
            <a:off x="10238250" y="5477421"/>
            <a:ext cx="517431" cy="1827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227E2D3-53DC-6F20-77F3-D5A5C7097209}"/>
              </a:ext>
            </a:extLst>
          </p:cNvPr>
          <p:cNvSpPr txBox="1"/>
          <p:nvPr/>
        </p:nvSpPr>
        <p:spPr>
          <a:xfrm>
            <a:off x="5384463" y="4267326"/>
            <a:ext cx="128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ex19del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47%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67DCC61-A53A-8EE7-1DEA-5155880A8A08}"/>
              </a:ext>
            </a:extLst>
          </p:cNvPr>
          <p:cNvSpPr txBox="1"/>
          <p:nvPr/>
        </p:nvSpPr>
        <p:spPr>
          <a:xfrm>
            <a:off x="7681219" y="4046092"/>
            <a:ext cx="1378256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EGFR </a:t>
            </a:r>
          </a:p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exon 20(ins)</a:t>
            </a:r>
          </a:p>
          <a:p>
            <a:pPr marL="0" marR="0" lvl="0" indent="0" algn="ct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12%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="" xmlns:a16="http://schemas.microsoft.com/office/drawing/2014/main" id="{C90E1D4D-D72E-C3A4-F1FF-7C743184F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407769"/>
              </p:ext>
            </p:extLst>
          </p:nvPr>
        </p:nvGraphicFramePr>
        <p:xfrm>
          <a:off x="320809" y="3668949"/>
          <a:ext cx="3431963" cy="272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48C141A-C894-5D0B-AAB0-4C58B1D1856D}"/>
              </a:ext>
            </a:extLst>
          </p:cNvPr>
          <p:cNvSpPr txBox="1"/>
          <p:nvPr/>
        </p:nvSpPr>
        <p:spPr>
          <a:xfrm>
            <a:off x="1072457" y="4937550"/>
            <a:ext cx="1940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exon 19 del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47%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exon 21 L858R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32%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="" xmlns:a16="http://schemas.microsoft.com/office/drawing/2014/main" id="{887A167A-EF42-955F-3FFE-A45365340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316792"/>
              </p:ext>
            </p:extLst>
          </p:nvPr>
        </p:nvGraphicFramePr>
        <p:xfrm>
          <a:off x="3983811" y="3603375"/>
          <a:ext cx="1863912" cy="152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56179C3-507E-D8B0-91CB-3776D5A8F1CE}"/>
              </a:ext>
            </a:extLst>
          </p:cNvPr>
          <p:cNvSpPr txBox="1"/>
          <p:nvPr/>
        </p:nvSpPr>
        <p:spPr>
          <a:xfrm>
            <a:off x="4258371" y="3748125"/>
            <a:ext cx="998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9%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34603BF-F989-DA73-4F92-A20A64998F2C}"/>
              </a:ext>
            </a:extLst>
          </p:cNvPr>
          <p:cNvSpPr/>
          <p:nvPr/>
        </p:nvSpPr>
        <p:spPr>
          <a:xfrm>
            <a:off x="3656409" y="4538043"/>
            <a:ext cx="2717283" cy="1662746"/>
          </a:xfrm>
          <a:prstGeom prst="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Uncommon or Compound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x19del + L861Q    L861Q + S768I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G719X + S768I	       ex19del + ex20ins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G719X + L681         ex20ins + L858R</a:t>
            </a:r>
          </a:p>
          <a:p>
            <a:pPr lvl="0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G719X +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L858R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C87C0FB6-D8FF-FECF-BE29-D8FB5928CECB}"/>
              </a:ext>
            </a:extLst>
          </p:cNvPr>
          <p:cNvCxnSpPr>
            <a:cxnSpLocks/>
          </p:cNvCxnSpPr>
          <p:nvPr/>
        </p:nvCxnSpPr>
        <p:spPr>
          <a:xfrm>
            <a:off x="4757267" y="4115012"/>
            <a:ext cx="0" cy="564825"/>
          </a:xfrm>
          <a:prstGeom prst="straightConnector1">
            <a:avLst/>
          </a:prstGeom>
          <a:noFill/>
          <a:ln w="5715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10ED865-55C8-1270-65DB-FEC15BBF3FB7}"/>
              </a:ext>
            </a:extLst>
          </p:cNvPr>
          <p:cNvSpPr txBox="1"/>
          <p:nvPr/>
        </p:nvSpPr>
        <p:spPr bwMode="auto">
          <a:xfrm>
            <a:off x="10325827" y="3065905"/>
            <a:ext cx="3593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I/II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52F9442-D24E-1CE4-BEA5-F0C605DAF0C5}"/>
              </a:ext>
            </a:extLst>
          </p:cNvPr>
          <p:cNvSpPr txBox="1"/>
          <p:nvPr/>
        </p:nvSpPr>
        <p:spPr bwMode="auto">
          <a:xfrm>
            <a:off x="10259667" y="3369839"/>
            <a:ext cx="484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III/IV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03B411A-7300-82E8-8A3D-DECEAB79181A}"/>
              </a:ext>
            </a:extLst>
          </p:cNvPr>
          <p:cNvSpPr txBox="1"/>
          <p:nvPr/>
        </p:nvSpPr>
        <p:spPr bwMode="auto">
          <a:xfrm>
            <a:off x="10140712" y="4134099"/>
            <a:ext cx="699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Exon 18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4901B92-CBB0-B83D-B531-40DEF3C54854}"/>
              </a:ext>
            </a:extLst>
          </p:cNvPr>
          <p:cNvSpPr txBox="1"/>
          <p:nvPr/>
        </p:nvSpPr>
        <p:spPr bwMode="auto">
          <a:xfrm>
            <a:off x="10140709" y="4324005"/>
            <a:ext cx="699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Exon 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DF60C6E-9B68-BBD6-9FCF-98F8FC6DC804}"/>
              </a:ext>
            </a:extLst>
          </p:cNvPr>
          <p:cNvSpPr txBox="1"/>
          <p:nvPr/>
        </p:nvSpPr>
        <p:spPr bwMode="auto">
          <a:xfrm>
            <a:off x="10140710" y="4668380"/>
            <a:ext cx="699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Exon 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D4D1350-8FDC-FA16-A977-BC278DC473A5}"/>
              </a:ext>
            </a:extLst>
          </p:cNvPr>
          <p:cNvSpPr txBox="1"/>
          <p:nvPr/>
        </p:nvSpPr>
        <p:spPr bwMode="auto">
          <a:xfrm>
            <a:off x="10144353" y="5009802"/>
            <a:ext cx="699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Exon 21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2B5128A-2D92-4F68-FD8D-715DBAD4FA52}"/>
              </a:ext>
            </a:extLst>
          </p:cNvPr>
          <p:cNvSpPr txBox="1"/>
          <p:nvPr/>
        </p:nvSpPr>
        <p:spPr bwMode="auto">
          <a:xfrm>
            <a:off x="10151353" y="5226249"/>
            <a:ext cx="699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Exon 22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AC3B80E-C7F6-63F5-D19A-09000A7F3691}"/>
              </a:ext>
            </a:extLst>
          </p:cNvPr>
          <p:cNvSpPr txBox="1"/>
          <p:nvPr/>
        </p:nvSpPr>
        <p:spPr bwMode="auto">
          <a:xfrm>
            <a:off x="10173776" y="5432815"/>
            <a:ext cx="6774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Exon 23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A203457-CBBC-2E46-C502-37BF6D7D6A9E}"/>
              </a:ext>
            </a:extLst>
          </p:cNvPr>
          <p:cNvSpPr txBox="1"/>
          <p:nvPr/>
        </p:nvSpPr>
        <p:spPr bwMode="auto">
          <a:xfrm>
            <a:off x="9943906" y="2727167"/>
            <a:ext cx="5667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EGFR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8" name="Rectangle 58">
            <a:extLst>
              <a:ext uri="{FF2B5EF4-FFF2-40B4-BE49-F238E27FC236}">
                <a16:creationId xmlns="" xmlns:a16="http://schemas.microsoft.com/office/drawing/2014/main" id="{1905C0B2-845B-CB71-9892-FB145459FB54}"/>
              </a:ext>
            </a:extLst>
          </p:cNvPr>
          <p:cNvSpPr/>
          <p:nvPr/>
        </p:nvSpPr>
        <p:spPr bwMode="auto">
          <a:xfrm>
            <a:off x="9936001" y="3109968"/>
            <a:ext cx="93187" cy="548105"/>
          </a:xfrm>
          <a:custGeom>
            <a:avLst/>
            <a:gdLst>
              <a:gd name="connsiteX0" fmla="*/ 0 w 93187"/>
              <a:gd name="connsiteY0" fmla="*/ 0 h 548105"/>
              <a:gd name="connsiteX1" fmla="*/ 93187 w 93187"/>
              <a:gd name="connsiteY1" fmla="*/ 0 h 548105"/>
              <a:gd name="connsiteX2" fmla="*/ 93187 w 93187"/>
              <a:gd name="connsiteY2" fmla="*/ 548105 h 548105"/>
              <a:gd name="connsiteX3" fmla="*/ 0 w 93187"/>
              <a:gd name="connsiteY3" fmla="*/ 548105 h 548105"/>
              <a:gd name="connsiteX4" fmla="*/ 0 w 93187"/>
              <a:gd name="connsiteY4" fmla="*/ 0 h 548105"/>
              <a:gd name="connsiteX0" fmla="*/ 93187 w 184627"/>
              <a:gd name="connsiteY0" fmla="*/ 548105 h 548105"/>
              <a:gd name="connsiteX1" fmla="*/ 0 w 184627"/>
              <a:gd name="connsiteY1" fmla="*/ 548105 h 548105"/>
              <a:gd name="connsiteX2" fmla="*/ 0 w 184627"/>
              <a:gd name="connsiteY2" fmla="*/ 0 h 548105"/>
              <a:gd name="connsiteX3" fmla="*/ 184627 w 184627"/>
              <a:gd name="connsiteY3" fmla="*/ 91440 h 548105"/>
              <a:gd name="connsiteX0" fmla="*/ 93187 w 94092"/>
              <a:gd name="connsiteY0" fmla="*/ 548105 h 548105"/>
              <a:gd name="connsiteX1" fmla="*/ 0 w 94092"/>
              <a:gd name="connsiteY1" fmla="*/ 548105 h 548105"/>
              <a:gd name="connsiteX2" fmla="*/ 0 w 94092"/>
              <a:gd name="connsiteY2" fmla="*/ 0 h 548105"/>
              <a:gd name="connsiteX3" fmla="*/ 94092 w 94092"/>
              <a:gd name="connsiteY3" fmla="*/ 6941 h 548105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3923 h 548105"/>
              <a:gd name="connsiteX0" fmla="*/ 93187 w 93187"/>
              <a:gd name="connsiteY0" fmla="*/ 550218 h 550218"/>
              <a:gd name="connsiteX1" fmla="*/ 0 w 93187"/>
              <a:gd name="connsiteY1" fmla="*/ 550218 h 550218"/>
              <a:gd name="connsiteX2" fmla="*/ 0 w 93187"/>
              <a:gd name="connsiteY2" fmla="*/ 2113 h 550218"/>
              <a:gd name="connsiteX3" fmla="*/ 91075 w 93187"/>
              <a:gd name="connsiteY3" fmla="*/ 0 h 550218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905 h 5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87" h="548105">
                <a:moveTo>
                  <a:pt x="93187" y="548105"/>
                </a:moveTo>
                <a:lnTo>
                  <a:pt x="0" y="548105"/>
                </a:lnTo>
                <a:lnTo>
                  <a:pt x="0" y="0"/>
                </a:lnTo>
                <a:lnTo>
                  <a:pt x="91075" y="905"/>
                </a:lnTo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58C8F57-2C15-20EA-BC0F-E57556F4B169}"/>
              </a:ext>
            </a:extLst>
          </p:cNvPr>
          <p:cNvSpPr/>
          <p:nvPr/>
        </p:nvSpPr>
        <p:spPr bwMode="auto">
          <a:xfrm>
            <a:off x="9941097" y="3687878"/>
            <a:ext cx="93187" cy="422111"/>
          </a:xfrm>
          <a:custGeom>
            <a:avLst/>
            <a:gdLst>
              <a:gd name="connsiteX0" fmla="*/ 0 w 93187"/>
              <a:gd name="connsiteY0" fmla="*/ 0 h 548105"/>
              <a:gd name="connsiteX1" fmla="*/ 93187 w 93187"/>
              <a:gd name="connsiteY1" fmla="*/ 0 h 548105"/>
              <a:gd name="connsiteX2" fmla="*/ 93187 w 93187"/>
              <a:gd name="connsiteY2" fmla="*/ 548105 h 548105"/>
              <a:gd name="connsiteX3" fmla="*/ 0 w 93187"/>
              <a:gd name="connsiteY3" fmla="*/ 548105 h 548105"/>
              <a:gd name="connsiteX4" fmla="*/ 0 w 93187"/>
              <a:gd name="connsiteY4" fmla="*/ 0 h 548105"/>
              <a:gd name="connsiteX0" fmla="*/ 93187 w 184627"/>
              <a:gd name="connsiteY0" fmla="*/ 548105 h 548105"/>
              <a:gd name="connsiteX1" fmla="*/ 0 w 184627"/>
              <a:gd name="connsiteY1" fmla="*/ 548105 h 548105"/>
              <a:gd name="connsiteX2" fmla="*/ 0 w 184627"/>
              <a:gd name="connsiteY2" fmla="*/ 0 h 548105"/>
              <a:gd name="connsiteX3" fmla="*/ 184627 w 184627"/>
              <a:gd name="connsiteY3" fmla="*/ 91440 h 548105"/>
              <a:gd name="connsiteX0" fmla="*/ 93187 w 94092"/>
              <a:gd name="connsiteY0" fmla="*/ 548105 h 548105"/>
              <a:gd name="connsiteX1" fmla="*/ 0 w 94092"/>
              <a:gd name="connsiteY1" fmla="*/ 548105 h 548105"/>
              <a:gd name="connsiteX2" fmla="*/ 0 w 94092"/>
              <a:gd name="connsiteY2" fmla="*/ 0 h 548105"/>
              <a:gd name="connsiteX3" fmla="*/ 94092 w 94092"/>
              <a:gd name="connsiteY3" fmla="*/ 6941 h 548105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3923 h 548105"/>
              <a:gd name="connsiteX0" fmla="*/ 93187 w 93187"/>
              <a:gd name="connsiteY0" fmla="*/ 550218 h 550218"/>
              <a:gd name="connsiteX1" fmla="*/ 0 w 93187"/>
              <a:gd name="connsiteY1" fmla="*/ 550218 h 550218"/>
              <a:gd name="connsiteX2" fmla="*/ 0 w 93187"/>
              <a:gd name="connsiteY2" fmla="*/ 2113 h 550218"/>
              <a:gd name="connsiteX3" fmla="*/ 91075 w 93187"/>
              <a:gd name="connsiteY3" fmla="*/ 0 h 550218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905 h 5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87" h="548105">
                <a:moveTo>
                  <a:pt x="93187" y="548105"/>
                </a:moveTo>
                <a:lnTo>
                  <a:pt x="0" y="548105"/>
                </a:lnTo>
                <a:lnTo>
                  <a:pt x="0" y="0"/>
                </a:lnTo>
                <a:lnTo>
                  <a:pt x="91075" y="905"/>
                </a:lnTo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="" xmlns:a16="http://schemas.microsoft.com/office/drawing/2014/main" id="{7E444BF6-021C-7A59-7E15-B0E63182FC73}"/>
              </a:ext>
            </a:extLst>
          </p:cNvPr>
          <p:cNvSpPr/>
          <p:nvPr/>
        </p:nvSpPr>
        <p:spPr bwMode="auto">
          <a:xfrm>
            <a:off x="9938961" y="4175435"/>
            <a:ext cx="93187" cy="1484754"/>
          </a:xfrm>
          <a:custGeom>
            <a:avLst/>
            <a:gdLst>
              <a:gd name="connsiteX0" fmla="*/ 0 w 93187"/>
              <a:gd name="connsiteY0" fmla="*/ 0 h 548105"/>
              <a:gd name="connsiteX1" fmla="*/ 93187 w 93187"/>
              <a:gd name="connsiteY1" fmla="*/ 0 h 548105"/>
              <a:gd name="connsiteX2" fmla="*/ 93187 w 93187"/>
              <a:gd name="connsiteY2" fmla="*/ 548105 h 548105"/>
              <a:gd name="connsiteX3" fmla="*/ 0 w 93187"/>
              <a:gd name="connsiteY3" fmla="*/ 548105 h 548105"/>
              <a:gd name="connsiteX4" fmla="*/ 0 w 93187"/>
              <a:gd name="connsiteY4" fmla="*/ 0 h 548105"/>
              <a:gd name="connsiteX0" fmla="*/ 93187 w 184627"/>
              <a:gd name="connsiteY0" fmla="*/ 548105 h 548105"/>
              <a:gd name="connsiteX1" fmla="*/ 0 w 184627"/>
              <a:gd name="connsiteY1" fmla="*/ 548105 h 548105"/>
              <a:gd name="connsiteX2" fmla="*/ 0 w 184627"/>
              <a:gd name="connsiteY2" fmla="*/ 0 h 548105"/>
              <a:gd name="connsiteX3" fmla="*/ 184627 w 184627"/>
              <a:gd name="connsiteY3" fmla="*/ 91440 h 548105"/>
              <a:gd name="connsiteX0" fmla="*/ 93187 w 94092"/>
              <a:gd name="connsiteY0" fmla="*/ 548105 h 548105"/>
              <a:gd name="connsiteX1" fmla="*/ 0 w 94092"/>
              <a:gd name="connsiteY1" fmla="*/ 548105 h 548105"/>
              <a:gd name="connsiteX2" fmla="*/ 0 w 94092"/>
              <a:gd name="connsiteY2" fmla="*/ 0 h 548105"/>
              <a:gd name="connsiteX3" fmla="*/ 94092 w 94092"/>
              <a:gd name="connsiteY3" fmla="*/ 6941 h 548105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3923 h 548105"/>
              <a:gd name="connsiteX0" fmla="*/ 93187 w 93187"/>
              <a:gd name="connsiteY0" fmla="*/ 550218 h 550218"/>
              <a:gd name="connsiteX1" fmla="*/ 0 w 93187"/>
              <a:gd name="connsiteY1" fmla="*/ 550218 h 550218"/>
              <a:gd name="connsiteX2" fmla="*/ 0 w 93187"/>
              <a:gd name="connsiteY2" fmla="*/ 2113 h 550218"/>
              <a:gd name="connsiteX3" fmla="*/ 91075 w 93187"/>
              <a:gd name="connsiteY3" fmla="*/ 0 h 550218"/>
              <a:gd name="connsiteX0" fmla="*/ 93187 w 93187"/>
              <a:gd name="connsiteY0" fmla="*/ 548105 h 548105"/>
              <a:gd name="connsiteX1" fmla="*/ 0 w 93187"/>
              <a:gd name="connsiteY1" fmla="*/ 548105 h 548105"/>
              <a:gd name="connsiteX2" fmla="*/ 0 w 93187"/>
              <a:gd name="connsiteY2" fmla="*/ 0 h 548105"/>
              <a:gd name="connsiteX3" fmla="*/ 91075 w 93187"/>
              <a:gd name="connsiteY3" fmla="*/ 905 h 54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87" h="548105">
                <a:moveTo>
                  <a:pt x="93187" y="548105"/>
                </a:moveTo>
                <a:lnTo>
                  <a:pt x="0" y="548105"/>
                </a:lnTo>
                <a:lnTo>
                  <a:pt x="0" y="0"/>
                </a:lnTo>
                <a:lnTo>
                  <a:pt x="91075" y="905"/>
                </a:lnTo>
              </a:path>
            </a:pathLst>
          </a:cu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A4E6DCE-20E0-FEE8-F3C1-03605875C971}"/>
              </a:ext>
            </a:extLst>
          </p:cNvPr>
          <p:cNvSpPr txBox="1"/>
          <p:nvPr/>
        </p:nvSpPr>
        <p:spPr bwMode="auto">
          <a:xfrm>
            <a:off x="8956167" y="3109766"/>
            <a:ext cx="937148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Extracellular domain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102BADB-B13F-452E-7487-E53C340FB0EA}"/>
              </a:ext>
            </a:extLst>
          </p:cNvPr>
          <p:cNvSpPr txBox="1"/>
          <p:nvPr/>
        </p:nvSpPr>
        <p:spPr bwMode="auto">
          <a:xfrm>
            <a:off x="9218349" y="4657042"/>
            <a:ext cx="672603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Tyrosine kinase domain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8D476AD-DE4C-79F1-03FA-B2586A44BFD5}"/>
              </a:ext>
            </a:extLst>
          </p:cNvPr>
          <p:cNvSpPr txBox="1"/>
          <p:nvPr/>
        </p:nvSpPr>
        <p:spPr bwMode="auto">
          <a:xfrm>
            <a:off x="9050419" y="3639302"/>
            <a:ext cx="83536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Trans-membrane domain</a:t>
            </a:r>
          </a:p>
        </p:txBody>
      </p:sp>
      <p:sp>
        <p:nvSpPr>
          <p:cNvPr id="78848" name="TextBox 78847">
            <a:extLst>
              <a:ext uri="{FF2B5EF4-FFF2-40B4-BE49-F238E27FC236}">
                <a16:creationId xmlns="" xmlns:a16="http://schemas.microsoft.com/office/drawing/2014/main" id="{0C3DA12D-E44B-B2C6-4819-E31FC129DE3F}"/>
              </a:ext>
            </a:extLst>
          </p:cNvPr>
          <p:cNvSpPr txBox="1"/>
          <p:nvPr/>
        </p:nvSpPr>
        <p:spPr bwMode="auto">
          <a:xfrm>
            <a:off x="11251185" y="5318809"/>
            <a:ext cx="796571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Classical </a:t>
            </a:r>
            <a:r>
              <a:rPr kumimoji="0" lang="en-US" sz="1200" b="0" i="1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EGFR </a:t>
            </a:r>
            <a:r>
              <a:rPr kumimoji="0" lang="en-US" sz="12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mutations</a:t>
            </a:r>
          </a:p>
        </p:txBody>
      </p:sp>
      <p:grpSp>
        <p:nvGrpSpPr>
          <p:cNvPr id="78849" name="Group 78848">
            <a:extLst>
              <a:ext uri="{FF2B5EF4-FFF2-40B4-BE49-F238E27FC236}">
                <a16:creationId xmlns="" xmlns:a16="http://schemas.microsoft.com/office/drawing/2014/main" id="{262AF878-1F86-AA03-9864-53A951385DEE}"/>
              </a:ext>
            </a:extLst>
          </p:cNvPr>
          <p:cNvGrpSpPr/>
          <p:nvPr/>
        </p:nvGrpSpPr>
        <p:grpSpPr>
          <a:xfrm>
            <a:off x="10767346" y="4235505"/>
            <a:ext cx="783113" cy="415498"/>
            <a:chOff x="11034112" y="4579201"/>
            <a:chExt cx="699954" cy="415498"/>
          </a:xfrm>
        </p:grpSpPr>
        <p:sp>
          <p:nvSpPr>
            <p:cNvPr id="78851" name="Rectangle 78850">
              <a:extLst>
                <a:ext uri="{FF2B5EF4-FFF2-40B4-BE49-F238E27FC236}">
                  <a16:creationId xmlns="" xmlns:a16="http://schemas.microsoft.com/office/drawing/2014/main" id="{399102AF-527A-6E16-9C67-B7EFC298F965}"/>
                </a:ext>
              </a:extLst>
            </p:cNvPr>
            <p:cNvSpPr/>
            <p:nvPr/>
          </p:nvSpPr>
          <p:spPr bwMode="auto">
            <a:xfrm>
              <a:off x="11092182" y="4633826"/>
              <a:ext cx="601242" cy="31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852" name="TextBox 78851">
              <a:extLst>
                <a:ext uri="{FF2B5EF4-FFF2-40B4-BE49-F238E27FC236}">
                  <a16:creationId xmlns="" xmlns:a16="http://schemas.microsoft.com/office/drawing/2014/main" id="{21EA0904-A279-0511-8E3D-2D8C9F44457D}"/>
                </a:ext>
              </a:extLst>
            </p:cNvPr>
            <p:cNvSpPr txBox="1"/>
            <p:nvPr/>
          </p:nvSpPr>
          <p:spPr bwMode="auto">
            <a:xfrm>
              <a:off x="11034112" y="4579201"/>
              <a:ext cx="69995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Exon 19 deletions</a:t>
              </a:r>
            </a:p>
          </p:txBody>
        </p:sp>
      </p:grpSp>
      <p:grpSp>
        <p:nvGrpSpPr>
          <p:cNvPr id="78853" name="Group 78852">
            <a:extLst>
              <a:ext uri="{FF2B5EF4-FFF2-40B4-BE49-F238E27FC236}">
                <a16:creationId xmlns="" xmlns:a16="http://schemas.microsoft.com/office/drawing/2014/main" id="{5CF4C7BD-161A-FCCA-3182-7AE161DAEF66}"/>
              </a:ext>
            </a:extLst>
          </p:cNvPr>
          <p:cNvGrpSpPr/>
          <p:nvPr/>
        </p:nvGrpSpPr>
        <p:grpSpPr>
          <a:xfrm>
            <a:off x="10751556" y="4609898"/>
            <a:ext cx="826117" cy="415498"/>
            <a:chOff x="11021047" y="4586901"/>
            <a:chExt cx="743501" cy="415498"/>
          </a:xfrm>
        </p:grpSpPr>
        <p:sp>
          <p:nvSpPr>
            <p:cNvPr id="78854" name="Rectangle 78853">
              <a:extLst>
                <a:ext uri="{FF2B5EF4-FFF2-40B4-BE49-F238E27FC236}">
                  <a16:creationId xmlns="" xmlns:a16="http://schemas.microsoft.com/office/drawing/2014/main" id="{1ADB8A44-C991-061C-67C7-D092E7D35511}"/>
                </a:ext>
              </a:extLst>
            </p:cNvPr>
            <p:cNvSpPr/>
            <p:nvPr/>
          </p:nvSpPr>
          <p:spPr bwMode="auto">
            <a:xfrm>
              <a:off x="11092182" y="4633826"/>
              <a:ext cx="601242" cy="3168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855" name="TextBox 78854">
              <a:extLst>
                <a:ext uri="{FF2B5EF4-FFF2-40B4-BE49-F238E27FC236}">
                  <a16:creationId xmlns="" xmlns:a16="http://schemas.microsoft.com/office/drawing/2014/main" id="{84940EC4-07F0-4994-A430-F4CFA88F4E8B}"/>
                </a:ext>
              </a:extLst>
            </p:cNvPr>
            <p:cNvSpPr txBox="1"/>
            <p:nvPr/>
          </p:nvSpPr>
          <p:spPr bwMode="auto">
            <a:xfrm>
              <a:off x="11021047" y="4586901"/>
              <a:ext cx="74350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Exon 20 insertions</a:t>
              </a:r>
            </a:p>
          </p:txBody>
        </p:sp>
      </p:grpSp>
      <p:grpSp>
        <p:nvGrpSpPr>
          <p:cNvPr id="78856" name="Group 78855">
            <a:extLst>
              <a:ext uri="{FF2B5EF4-FFF2-40B4-BE49-F238E27FC236}">
                <a16:creationId xmlns="" xmlns:a16="http://schemas.microsoft.com/office/drawing/2014/main" id="{E3B24CA5-489E-8E88-C08C-91FE7F2A7825}"/>
              </a:ext>
            </a:extLst>
          </p:cNvPr>
          <p:cNvGrpSpPr/>
          <p:nvPr/>
        </p:nvGrpSpPr>
        <p:grpSpPr>
          <a:xfrm>
            <a:off x="10746944" y="5041464"/>
            <a:ext cx="826117" cy="253916"/>
            <a:chOff x="11021047" y="4586901"/>
            <a:chExt cx="743501" cy="253916"/>
          </a:xfrm>
        </p:grpSpPr>
        <p:sp>
          <p:nvSpPr>
            <p:cNvPr id="78857" name="Rectangle 78856">
              <a:extLst>
                <a:ext uri="{FF2B5EF4-FFF2-40B4-BE49-F238E27FC236}">
                  <a16:creationId xmlns="" xmlns:a16="http://schemas.microsoft.com/office/drawing/2014/main" id="{4FE2E522-1628-2B07-D40F-6D9AA2A5F8E2}"/>
                </a:ext>
              </a:extLst>
            </p:cNvPr>
            <p:cNvSpPr/>
            <p:nvPr/>
          </p:nvSpPr>
          <p:spPr bwMode="auto">
            <a:xfrm>
              <a:off x="11092182" y="4633826"/>
              <a:ext cx="601242" cy="155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015873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8858" name="TextBox 78857">
              <a:extLst>
                <a:ext uri="{FF2B5EF4-FFF2-40B4-BE49-F238E27FC236}">
                  <a16:creationId xmlns="" xmlns:a16="http://schemas.microsoft.com/office/drawing/2014/main" id="{9EED41CD-0FF5-EF57-2ED3-4A6553735A59}"/>
                </a:ext>
              </a:extLst>
            </p:cNvPr>
            <p:cNvSpPr txBox="1"/>
            <p:nvPr/>
          </p:nvSpPr>
          <p:spPr bwMode="auto">
            <a:xfrm>
              <a:off x="11021047" y="4586901"/>
              <a:ext cx="74350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L858R</a:t>
              </a:r>
            </a:p>
          </p:txBody>
        </p:sp>
      </p:grpSp>
      <p:sp>
        <p:nvSpPr>
          <p:cNvPr id="78859" name="Rectangle 78858">
            <a:extLst>
              <a:ext uri="{FF2B5EF4-FFF2-40B4-BE49-F238E27FC236}">
                <a16:creationId xmlns="" xmlns:a16="http://schemas.microsoft.com/office/drawing/2014/main" id="{D3B04697-859B-DEA3-88A8-CD2AB554CF3D}"/>
              </a:ext>
            </a:extLst>
          </p:cNvPr>
          <p:cNvSpPr/>
          <p:nvPr/>
        </p:nvSpPr>
        <p:spPr bwMode="auto">
          <a:xfrm>
            <a:off x="10192418" y="4612221"/>
            <a:ext cx="1358041" cy="412942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0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SACHI</a:t>
            </a:r>
            <a:r>
              <a:rPr lang="en-US" dirty="0"/>
              <a:t>:</a:t>
            </a:r>
            <a:r>
              <a:rPr lang="en-US" altLang="en-US" dirty="0"/>
              <a:t> </a:t>
            </a:r>
            <a:r>
              <a:rPr lang="en-US" dirty="0"/>
              <a:t>PFS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Lu. ASCO 2025. Abstr LBA8505.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="" xmlns:a16="http://schemas.microsoft.com/office/drawing/2014/main" id="{B041C5D7-B520-E89F-DD2F-441F977EB1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948100"/>
              </p:ext>
            </p:extLst>
          </p:nvPr>
        </p:nvGraphicFramePr>
        <p:xfrm>
          <a:off x="723936" y="1605143"/>
          <a:ext cx="10753223" cy="3566208"/>
        </p:xfrm>
        <a:graphic>
          <a:graphicData uri="http://schemas.openxmlformats.org/drawingml/2006/table">
            <a:tbl>
              <a:tblPr/>
              <a:tblGrid>
                <a:gridCol w="3268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1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1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1268">
                  <a:extLst>
                    <a:ext uri="{9D8B030D-6E8A-4147-A177-3AD203B41FA5}">
                      <a16:colId xmlns="" xmlns:a16="http://schemas.microsoft.com/office/drawing/2014/main" val="11487549"/>
                    </a:ext>
                  </a:extLst>
                </a:gridCol>
                <a:gridCol w="1871268">
                  <a:extLst>
                    <a:ext uri="{9D8B030D-6E8A-4147-A177-3AD203B41FA5}">
                      <a16:colId xmlns="" xmlns:a16="http://schemas.microsoft.com/office/drawing/2014/main" val="2660902500"/>
                    </a:ext>
                  </a:extLst>
                </a:gridCol>
              </a:tblGrid>
              <a:tr h="164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Median PFS,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Savo + Osi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Value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Investigator assessed 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ITT population</a:t>
                      </a:r>
                    </a:p>
                    <a:p>
                      <a:pPr marL="517525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With brain mets history</a:t>
                      </a:r>
                    </a:p>
                    <a:p>
                      <a:pPr marL="517525" marR="0" lvl="1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Without brain mets history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1st/2nd-gen EGFR TKI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3rd-gen EGFR TKI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8.2 (6.9-11.2)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 (4.3-9.8)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9.6 (6.9-12.5)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 (6.9-12.5)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 (4.2-9.7)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4.5 (3.0-5.4)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4.7 (2.8-5.6)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 (2.9-5.6)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 (4.2-6.0)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 (2.7-4.6)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0.34 (0.23-0.49)*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0.40 (0.23-0.71)</a:t>
                      </a:r>
                      <a:r>
                        <a:rPr kumimoji="0" lang="en-US" sz="1800" b="0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†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0.30 (0.18-0.48)</a:t>
                      </a:r>
                      <a:r>
                        <a:rPr kumimoji="0" lang="en-US" sz="1800" b="0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†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0.34 (0.21-0.56)*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0.32 (0.18-0.57)</a:t>
                      </a:r>
                      <a:r>
                        <a:rPr kumimoji="0" lang="en-US" sz="1800" b="0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†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.0011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&lt;.0001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IRC assessed 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ITT population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1st/2nd-gen EGFR TKI</a:t>
                      </a:r>
                    </a:p>
                    <a:p>
                      <a:pPr marL="284163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3rd-gen EGFR TKI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7.2 (5.7-11.1)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8.2 (6.8-11.1)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6.9 (4.3-11.1)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 (4.0-5.7)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5.7 (4.2-7.0)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 (2.7-4.1)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0.40 (0.28-0.59)*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0.47 (0.29-0.76)*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0.32 (0.18-0.58)</a:t>
                      </a:r>
                      <a:r>
                        <a:rPr kumimoji="0" lang="en-US" sz="1800" b="0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†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.0017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&lt;.0001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89E91AF-7F7F-2855-EBA5-AB2EB015F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713" y="5503062"/>
            <a:ext cx="10877529" cy="673361"/>
          </a:xfrm>
        </p:spPr>
        <p:txBody>
          <a:bodyPr/>
          <a:lstStyle/>
          <a:p>
            <a:r>
              <a:rPr lang="en-US" altLang="en-US" sz="2000" dirty="0"/>
              <a:t>mPFS in favor of savo + osi over PBC across all patient subgroups evaluated including by sex, age, ECOG PS, presence of liver or brain metastases, number of metastases, EGFR mutation type, tumor stage, smoking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1DDE09-3537-F61B-A50E-9288B97633B2}"/>
              </a:ext>
            </a:extLst>
          </p:cNvPr>
          <p:cNvSpPr txBox="1"/>
          <p:nvPr/>
        </p:nvSpPr>
        <p:spPr bwMode="auto">
          <a:xfrm>
            <a:off x="604676" y="5182650"/>
            <a:ext cx="25013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ct val="50000"/>
              </a:spcBef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*Stratified HR. </a:t>
            </a:r>
            <a:r>
              <a:rPr lang="en-US" sz="1400" b="0" baseline="300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†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Unstratified HR.</a:t>
            </a:r>
          </a:p>
        </p:txBody>
      </p:sp>
    </p:spTree>
    <p:extLst>
      <p:ext uri="{BB962C8B-B14F-4D97-AF65-F5344CB8AC3E}">
        <p14:creationId xmlns:p14="http://schemas.microsoft.com/office/powerpoint/2010/main" val="20305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SACHI</a:t>
            </a:r>
            <a:r>
              <a:rPr lang="en-US" dirty="0"/>
              <a:t>:</a:t>
            </a:r>
            <a:r>
              <a:rPr lang="en-US" altLang="en-US" dirty="0"/>
              <a:t> </a:t>
            </a:r>
            <a:r>
              <a:rPr lang="en-US" dirty="0"/>
              <a:t>Response and OS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Lu. ASCO 2025. Abstr LBA8505.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8BDDED-64E0-97AB-AB6E-05EE998E6348}"/>
              </a:ext>
            </a:extLst>
          </p:cNvPr>
          <p:cNvSpPr txBox="1"/>
          <p:nvPr/>
        </p:nvSpPr>
        <p:spPr bwMode="auto">
          <a:xfrm>
            <a:off x="604675" y="4330266"/>
            <a:ext cx="52275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50000"/>
              </a:spcBef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*Data currently only 40% mature.</a:t>
            </a:r>
          </a:p>
        </p:txBody>
      </p:sp>
      <p:graphicFrame>
        <p:nvGraphicFramePr>
          <p:cNvPr id="3" name="Group 3">
            <a:extLst>
              <a:ext uri="{FF2B5EF4-FFF2-40B4-BE49-F238E27FC236}">
                <a16:creationId xmlns="" xmlns:a16="http://schemas.microsoft.com/office/drawing/2014/main" id="{74D5D12F-BA0B-07EC-6E6F-9A403337E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104312"/>
              </p:ext>
            </p:extLst>
          </p:nvPr>
        </p:nvGraphicFramePr>
        <p:xfrm>
          <a:off x="723936" y="1605607"/>
          <a:ext cx="10753223" cy="2706656"/>
        </p:xfrm>
        <a:graphic>
          <a:graphicData uri="http://schemas.openxmlformats.org/drawingml/2006/table">
            <a:tbl>
              <a:tblPr/>
              <a:tblGrid>
                <a:gridCol w="2929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6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6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6053">
                  <a:extLst>
                    <a:ext uri="{9D8B030D-6E8A-4147-A177-3AD203B41FA5}">
                      <a16:colId xmlns="" xmlns:a16="http://schemas.microsoft.com/office/drawing/2014/main" val="11487549"/>
                    </a:ext>
                  </a:extLst>
                </a:gridCol>
                <a:gridCol w="1956053">
                  <a:extLst>
                    <a:ext uri="{9D8B030D-6E8A-4147-A177-3AD203B41FA5}">
                      <a16:colId xmlns="" xmlns:a16="http://schemas.microsoft.com/office/drawing/2014/main" val="2660902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Efficacy in ITT Population, Investigator Assessed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Savo + Osi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PBC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105)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OR/HR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Value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ORR, % (95% CI)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 (49-68)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 (25-44)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Stratified OR: </a:t>
                      </a:r>
                      <a:b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2.74 (1.50-4.98)</a:t>
                      </a:r>
                      <a:endParaRPr kumimoji="0" lang="en-US" sz="1800" b="0" i="0" u="none" strike="noStrike" kern="1200" cap="none" normalizeH="0" baseline="30000" noProof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.0004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DCR, % (95% CI)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 (81-94)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 (57-76)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Stratified OR: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3.98 (1.81-8.82)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.0001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Median DoR, mo (95% CI)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8.4 (5.9-11.1)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3.2 (2.8-4.2)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2699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Median OS, mo (95% CI)*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22.9 (16.8-NE)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17.7 (14.9-26.3)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Unstratified HR: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0.84 (0.55-1.29)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R="0" marT="9144" marB="91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1912521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479ED357-E1F7-D40E-A634-12A5754045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713" y="4838558"/>
            <a:ext cx="10877529" cy="673361"/>
          </a:xfrm>
        </p:spPr>
        <p:txBody>
          <a:bodyPr/>
          <a:lstStyle/>
          <a:p>
            <a:r>
              <a:rPr lang="en-US" altLang="en-US" sz="2200" dirty="0"/>
              <a:t>52% of patients in PBC control arm received subsequent MET inhibitor therapy (n = 45 received crossover treatment, n = 10 received another MET inhibitor)</a:t>
            </a:r>
          </a:p>
        </p:txBody>
      </p:sp>
    </p:spTree>
    <p:extLst>
      <p:ext uri="{BB962C8B-B14F-4D97-AF65-F5344CB8AC3E}">
        <p14:creationId xmlns:p14="http://schemas.microsoft.com/office/powerpoint/2010/main" val="30021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SACHI</a:t>
            </a:r>
            <a:r>
              <a:rPr lang="en-US" dirty="0"/>
              <a:t>:</a:t>
            </a:r>
            <a:r>
              <a:rPr lang="en-US" altLang="en-US" dirty="0"/>
              <a:t> Investigators’ </a:t>
            </a:r>
            <a:r>
              <a:rPr lang="en-US" dirty="0"/>
              <a:t>Conclusions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In the randomized </a:t>
            </a:r>
            <a:r>
              <a:rPr lang="en-US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phase III </a:t>
            </a:r>
            <a:r>
              <a:rPr lang="en-US" altLang="en-US" sz="2200" dirty="0"/>
              <a:t>SACHI</a:t>
            </a:r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trial, savolitinib + osimertinib led to clinically meaningful improvements in several outcomes vs traditional platinum-based chemotherapy </a:t>
            </a:r>
            <a:r>
              <a:rPr lang="en-US" sz="2200" dirty="0"/>
              <a:t>in patients with </a:t>
            </a:r>
            <a:r>
              <a:rPr lang="en-US" sz="2200" i="1" dirty="0"/>
              <a:t>EGFR</a:t>
            </a:r>
            <a:r>
              <a:rPr lang="en-US" sz="2200" dirty="0"/>
              <a:t>-mutant, </a:t>
            </a:r>
            <a:r>
              <a:rPr lang="en-US" sz="2200" i="1" dirty="0"/>
              <a:t>MET</a:t>
            </a:r>
            <a:r>
              <a:rPr lang="en-US" sz="2200" dirty="0"/>
              <a:t>-amplified advanced NSCLC after 1L EGFR TKI failure </a:t>
            </a:r>
          </a:p>
          <a:p>
            <a:pPr lvl="1"/>
            <a:r>
              <a:rPr lang="en-US" sz="2000" dirty="0"/>
              <a:t>Median PFS in the ITT population: 8.2 vs 4.5 mo (stratified HR: 0.34; </a:t>
            </a:r>
            <a:r>
              <a:rPr lang="en-US" sz="2000" i="1" dirty="0"/>
              <a:t>P</a:t>
            </a:r>
            <a:r>
              <a:rPr lang="en-US" sz="2000" dirty="0"/>
              <a:t> &lt;.0001)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Median PFS in the population that previously received a third-generation EGFR TKI: 6.9 vs 3.0 mo (unstratified HR: 0.32; </a:t>
            </a:r>
            <a:r>
              <a:rPr lang="en-US" sz="1800" i="1" dirty="0"/>
              <a:t>P</a:t>
            </a:r>
            <a:r>
              <a:rPr lang="en-US" sz="1800" dirty="0"/>
              <a:t> &lt; .0001)</a:t>
            </a:r>
          </a:p>
          <a:p>
            <a:pPr lvl="1"/>
            <a:r>
              <a:rPr lang="en-US" sz="2000" dirty="0"/>
              <a:t>Marked improvements also seen in ORR (58% vs 34%) and median DoR (8.4 vs 3.2 mo) </a:t>
            </a:r>
          </a:p>
          <a:p>
            <a:pPr>
              <a:spcBef>
                <a:spcPts val="1800"/>
              </a:spcBef>
            </a:pPr>
            <a:r>
              <a:rPr lang="en-US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</a:t>
            </a:r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avolitinib + osimertinib</a:t>
            </a:r>
            <a:r>
              <a:rPr lang="en-US" sz="2200" dirty="0">
                <a:latin typeface="+mn-lt"/>
              </a:rPr>
              <a:t> exhibited a manageable safety profile; no new safety signals or unexpected toxicities</a:t>
            </a:r>
          </a:p>
          <a:p>
            <a:r>
              <a:rPr lang="en-US" sz="2200" dirty="0">
                <a:effectLst/>
                <a:latin typeface="+mn-lt"/>
              </a:rPr>
              <a:t>The investigators conclude that </a:t>
            </a:r>
            <a:r>
              <a:rPr lang="en-US" sz="2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savolitinib + osimertinib offers a new chemotherapy-free treatment option for patients with </a:t>
            </a:r>
            <a:r>
              <a:rPr lang="en-US" sz="2200" i="1" dirty="0"/>
              <a:t>EGFR</a:t>
            </a:r>
            <a:r>
              <a:rPr lang="en-US" sz="2200" dirty="0"/>
              <a:t>-mutant, </a:t>
            </a:r>
            <a:r>
              <a:rPr lang="en-US" sz="2200" i="1" dirty="0"/>
              <a:t>MET</a:t>
            </a:r>
            <a:r>
              <a:rPr lang="en-US" sz="2200" dirty="0"/>
              <a:t>-amplified advanced NSCLC following 1L EGFR TKI failure</a:t>
            </a:r>
            <a:endParaRPr lang="en-US" altLang="en-US" sz="2200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Lu. ASCO 2025. Abstr LBA8505.</a:t>
            </a:r>
          </a:p>
        </p:txBody>
      </p:sp>
    </p:spTree>
    <p:extLst>
      <p:ext uri="{BB962C8B-B14F-4D97-AF65-F5344CB8AC3E}">
        <p14:creationId xmlns:p14="http://schemas.microsoft.com/office/powerpoint/2010/main" val="20036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1BD7B5-F809-9C1D-6D3C-58487A63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>
            <a:extLst>
              <a:ext uri="{FF2B5EF4-FFF2-40B4-BE49-F238E27FC236}">
                <a16:creationId xmlns="" xmlns:a16="http://schemas.microsoft.com/office/drawing/2014/main" id="{CF695090-7FCC-C105-CC8A-8616C782DA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3" y="409576"/>
            <a:ext cx="11148900" cy="2882265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REZILIENT1: Zipalertinib in Patients With </a:t>
            </a:r>
            <a:br>
              <a:rPr lang="en-US" altLang="en-US" sz="4000" dirty="0"/>
            </a:br>
            <a:r>
              <a:rPr lang="en-US" altLang="en-US" sz="4000" i="1" dirty="0"/>
              <a:t>EGFR </a:t>
            </a:r>
            <a:r>
              <a:rPr lang="en-US" altLang="en-US" sz="4000" dirty="0"/>
              <a:t>ex20ins–Mutated NSCLC After Prior </a:t>
            </a:r>
            <a:br>
              <a:rPr lang="en-US" altLang="en-US" sz="4000" dirty="0"/>
            </a:br>
            <a:r>
              <a:rPr lang="en-US" altLang="en-US" sz="4000" dirty="0"/>
              <a:t>Platinum-Based Chemotherapy ± Amivantamab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="" xmlns:a16="http://schemas.microsoft.com/office/drawing/2014/main" id="{CF1A7DC4-6BF3-4553-C0C8-FC6E0396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1" y="6066396"/>
            <a:ext cx="535348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This program is supported by educational grants from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AstraZeneca; Boehringer Ingelheim Pharmaceuticals, Inc.; Daiichi Sankyo, Inc; Genentech, a member of the Roche Group; and PharmaMar.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339240C6-F7D1-DBCD-91DF-A217DB536B05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704849" y="3221041"/>
            <a:ext cx="6216651" cy="815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EFDDE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CCO Independent Conference Coverage*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the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ASCO Annual Meeting 2025, May 30 - June 3, 2025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0E857469-234A-9D05-BAEE-04D1354D74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4880" y="4081492"/>
            <a:ext cx="487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*CCO is an independent medical education company that provides state-of-the-art medical information to healthcare professionals through conference coverage and other educational programs.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EE0628A0-E607-AFD4-5726-64C0BD4F9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29" y="5801421"/>
            <a:ext cx="3482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Provided by Clinical Care Options, LLC</a:t>
            </a:r>
          </a:p>
        </p:txBody>
      </p:sp>
    </p:spTree>
    <p:extLst>
      <p:ext uri="{BB962C8B-B14F-4D97-AF65-F5344CB8AC3E}">
        <p14:creationId xmlns:p14="http://schemas.microsoft.com/office/powerpoint/2010/main" val="29798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523D58-3981-AFD9-9195-D779E532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5751CD8-01FC-4946-0A45-DCB5CC435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IIb REZILIENT1: Background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26CE3C50-4B3A-E761-7DD8-E45C3F9B62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en-US" sz="2400" dirty="0"/>
              <a:t>Amivantamab: approved to treat locally advanced or metastatic </a:t>
            </a:r>
            <a:r>
              <a:rPr lang="en-US" altLang="en-US" sz="2400" i="1" dirty="0"/>
              <a:t>EGFR</a:t>
            </a:r>
            <a:r>
              <a:rPr lang="en-US" altLang="en-US" sz="2400" dirty="0"/>
              <a:t> ex20ins–mutated NSCLC as first-line therapy in combination with carboplatin and pemetrexed </a:t>
            </a:r>
            <a:r>
              <a:rPr lang="en-US" altLang="en-US" sz="2400" i="1" dirty="0"/>
              <a:t>or</a:t>
            </a:r>
            <a:r>
              <a:rPr lang="en-US" altLang="en-US" sz="2400" dirty="0"/>
              <a:t> as monotherapy following PD on or after platinum-based chemotherapy</a:t>
            </a:r>
            <a:r>
              <a:rPr lang="en-US" altLang="en-US" sz="2400" baseline="30000" dirty="0"/>
              <a:t>1</a:t>
            </a:r>
            <a:endParaRPr lang="en-US" altLang="en-US" sz="2400" dirty="0"/>
          </a:p>
          <a:p>
            <a:pPr>
              <a:spcAft>
                <a:spcPts val="0"/>
              </a:spcAft>
            </a:pPr>
            <a:r>
              <a:rPr lang="en-US" altLang="en-US" sz="2400" dirty="0"/>
              <a:t>Despite amivantamab’s approval, an unmet need remains for well-tolerated targeted therapies with durable efficacy for treating </a:t>
            </a:r>
            <a:r>
              <a:rPr lang="en-US" altLang="en-US" sz="2400" i="1" dirty="0"/>
              <a:t>EGFR</a:t>
            </a:r>
            <a:r>
              <a:rPr lang="en-US" altLang="en-US" sz="2400" dirty="0"/>
              <a:t> ex20ins–mutated NSCLC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Zipalertinib (oral EGFR TKI) demonstrated promising efficacy and manageable safety in patients with </a:t>
            </a:r>
            <a:r>
              <a:rPr lang="en-US" altLang="en-US" sz="2400" i="1" dirty="0"/>
              <a:t>EGFR</a:t>
            </a:r>
            <a:r>
              <a:rPr lang="en-US" altLang="en-US" sz="2400" dirty="0"/>
              <a:t> ex20ins–mutated NSCLC and PD on platinum-based chemotherapy in a phase I/IIa trial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   </a:t>
            </a:r>
          </a:p>
          <a:p>
            <a:pPr>
              <a:spcAft>
                <a:spcPts val="0"/>
              </a:spcAft>
            </a:pPr>
            <a:r>
              <a:rPr lang="en-US" altLang="en-US" sz="2400" dirty="0"/>
              <a:t>Current analysis reports phase IIb REZILIENT1 primary data of zipalertinib for </a:t>
            </a:r>
            <a:r>
              <a:rPr lang="en-US" altLang="en-US" sz="2400" i="1" dirty="0"/>
              <a:t>EGFR</a:t>
            </a:r>
            <a:r>
              <a:rPr lang="en-US" altLang="en-US" sz="2400" dirty="0"/>
              <a:t> ex20ins–mutated NSCLC in patients with PD after platinum-based chemotherapy and prior treatment with or without amivantamab</a:t>
            </a:r>
            <a:r>
              <a:rPr lang="en-US" altLang="en-US" sz="2400" baseline="30000" dirty="0"/>
              <a:t>4,5</a:t>
            </a:r>
            <a:r>
              <a:rPr lang="en-US" altLang="en-US" sz="2400" dirty="0"/>
              <a:t> </a:t>
            </a:r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ED96BFAC-DF72-4EB3-9DFD-8BFD8BAB6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81" y="6193374"/>
            <a:ext cx="84629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spc="-10" dirty="0">
                <a:solidFill>
                  <a:schemeClr val="bg2"/>
                </a:solidFill>
                <a:latin typeface="Calibri" panose="020F0502020204030204" pitchFamily="34" charset="0"/>
              </a:rPr>
              <a:t>1. Amivantamab PI. 2. Hu. Front Immunol. 2024;15:1399975. 3. Piotrowska. J Clin Oncol. 2023;41:4218. </a:t>
            </a:r>
            <a:br>
              <a:rPr lang="en-US" altLang="en-US" sz="1200" spc="-1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altLang="en-US" sz="1200" spc="-10" dirty="0">
                <a:solidFill>
                  <a:schemeClr val="bg2"/>
                </a:solidFill>
                <a:latin typeface="Calibri" panose="020F0502020204030204" pitchFamily="34" charset="0"/>
              </a:rPr>
              <a:t>4. </a:t>
            </a: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Yu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ASCO 2025. Abstr 8503. 5. Piotrowska. JCO. 2025;[Epub].</a:t>
            </a:r>
          </a:p>
        </p:txBody>
      </p:sp>
    </p:spTree>
    <p:extLst>
      <p:ext uri="{BB962C8B-B14F-4D97-AF65-F5344CB8AC3E}">
        <p14:creationId xmlns:p14="http://schemas.microsoft.com/office/powerpoint/2010/main" val="1935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946EA85-DCF5-A16B-77F9-A43B0609D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22EBF-2B80-534B-1E89-9ECFCC83E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REZILIENT1: </a:t>
            </a:r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16488F-145D-6F19-CBAD-EF1714C1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Multicenter, open-label phase I/II trial (data cutoff: December 10, 2024)</a:t>
            </a:r>
            <a:endParaRPr lang="en-US" sz="2000" baseline="30000" dirty="0"/>
          </a:p>
          <a:p>
            <a:endParaRPr lang="en-US" sz="2000" b="1" kern="0" baseline="30000" dirty="0"/>
          </a:p>
          <a:p>
            <a:endParaRPr lang="en-US" sz="2000" b="1" baseline="30000" dirty="0"/>
          </a:p>
          <a:p>
            <a:endParaRPr lang="en-US" sz="2000" b="1" kern="0" baseline="30000" dirty="0"/>
          </a:p>
          <a:p>
            <a:endParaRPr lang="en-US" sz="2000" b="1" baseline="30000" dirty="0"/>
          </a:p>
          <a:p>
            <a:endParaRPr lang="en-US" sz="2000" b="1" kern="0" baseline="30000" dirty="0"/>
          </a:p>
          <a:p>
            <a:pPr marL="0" indent="0">
              <a:buNone/>
            </a:pPr>
            <a:r>
              <a:rPr lang="en-US" sz="2000" b="1" baseline="30000" dirty="0"/>
              <a:t/>
            </a:r>
            <a:br>
              <a:rPr lang="en-US" sz="2000" b="1" baseline="30000" dirty="0"/>
            </a:br>
            <a:endParaRPr lang="en-US" sz="2000" b="1" baseline="30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1" dirty="0"/>
              <a:t>Coprimary endpoints: </a:t>
            </a:r>
            <a:r>
              <a:rPr lang="en-US" sz="2000" dirty="0"/>
              <a:t>ORR and DoR by BICR per RECIST v1.1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b="1" dirty="0"/>
              <a:t>Secondary endpoints:</a:t>
            </a:r>
            <a:r>
              <a:rPr lang="en-US" sz="2000" dirty="0"/>
              <a:t> ORR and DoR by investigator, DCR, CBR, PFS and ICR (by investigator), OS, CNS activity, safety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903141C-6FB1-D37C-DC90-0F71CCC944B7}"/>
              </a:ext>
            </a:extLst>
          </p:cNvPr>
          <p:cNvSpPr/>
          <p:nvPr/>
        </p:nvSpPr>
        <p:spPr bwMode="auto">
          <a:xfrm>
            <a:off x="6821137" y="1823007"/>
            <a:ext cx="3920651" cy="3320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23">
            <a:extLst>
              <a:ext uri="{FF2B5EF4-FFF2-40B4-BE49-F238E27FC236}">
                <a16:creationId xmlns="" xmlns:a16="http://schemas.microsoft.com/office/drawing/2014/main" id="{776CD26A-E633-223F-7AAE-D0B6CE56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99" y="2067516"/>
            <a:ext cx="28866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Adults with documented locally advanced or metastatic </a:t>
            </a:r>
            <a:r>
              <a:rPr lang="en-GB" alt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EGFR</a:t>
            </a:r>
            <a:r>
              <a:rPr lang="en-GB" altLang="en-US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ex20ins–mutated NSCLC per validated test</a:t>
            </a:r>
            <a:r>
              <a:rPr lang="en-GB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; prior treatment for recurrent/metastatic disease; ECOG PS 0/1</a:t>
            </a:r>
            <a:r>
              <a:rPr lang="en-GB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; stable or asymptomatic CNS metastases allowed</a:t>
            </a:r>
            <a:endParaRPr lang="en-GB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(N = ~</a:t>
            </a:r>
            <a:r>
              <a:rPr lang="en-GB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284</a:t>
            </a:r>
            <a:r>
              <a:rPr lang="en-GB" alt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lang="en-US" alt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4B6FFEE-9999-6D1F-434E-02C7B4B49669}"/>
              </a:ext>
            </a:extLst>
          </p:cNvPr>
          <p:cNvSpPr/>
          <p:nvPr/>
        </p:nvSpPr>
        <p:spPr bwMode="auto">
          <a:xfrm>
            <a:off x="3007925" y="1828656"/>
            <a:ext cx="3678375" cy="3320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4341D73-72F4-B611-B361-9F5E446A00B4}"/>
              </a:ext>
            </a:extLst>
          </p:cNvPr>
          <p:cNvCxnSpPr>
            <a:cxnSpLocks/>
          </p:cNvCxnSpPr>
          <p:nvPr/>
        </p:nvCxnSpPr>
        <p:spPr bwMode="auto">
          <a:xfrm>
            <a:off x="3651440" y="3400205"/>
            <a:ext cx="242261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9FC95912-155D-DFC6-56ED-13EBF363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NCT04036682. Yu. ASCO 2025. Abstr 8503.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Piotrowska. JCO. 2025;[Epub].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="" xmlns:a16="http://schemas.microsoft.com/office/drawing/2014/main" id="{97E53EC5-C0D9-BF5D-AB8F-AF7362B8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010" y="2258621"/>
            <a:ext cx="2495271" cy="6637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Zipalertinib 100 mg </a:t>
            </a:r>
            <a:r>
              <a:rPr lang="en-US" sz="1600" b="0" dirty="0">
                <a:latin typeface="Calibri" panose="020F0502020204030204" pitchFamily="34" charset="0"/>
                <a:cs typeface="Arial" charset="0"/>
              </a:rPr>
              <a:t>PO BID</a:t>
            </a:r>
            <a:br>
              <a:rPr lang="en-US" sz="1600" b="0" dirty="0">
                <a:latin typeface="Calibri" panose="020F0502020204030204" pitchFamily="34" charset="0"/>
                <a:cs typeface="Arial" charset="0"/>
              </a:rPr>
            </a:br>
            <a:r>
              <a:rPr lang="en-US" sz="1600" b="0" dirty="0">
                <a:latin typeface="Calibri" panose="020F0502020204030204" pitchFamily="34" charset="0"/>
                <a:cs typeface="Arial" charset="0"/>
              </a:rPr>
              <a:t>with accelerated titration*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891F1C06-6C66-AD16-80DA-5DCD85CD22D1}"/>
              </a:ext>
            </a:extLst>
          </p:cNvPr>
          <p:cNvCxnSpPr>
            <a:cxnSpLocks/>
          </p:cNvCxnSpPr>
          <p:nvPr/>
        </p:nvCxnSpPr>
        <p:spPr bwMode="auto">
          <a:xfrm>
            <a:off x="3651440" y="2590499"/>
            <a:ext cx="242261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28">
            <a:extLst>
              <a:ext uri="{FF2B5EF4-FFF2-40B4-BE49-F238E27FC236}">
                <a16:creationId xmlns="" xmlns:a16="http://schemas.microsoft.com/office/drawing/2014/main" id="{E52469DB-920E-2743-A9AC-F471EF10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7" y="2258621"/>
            <a:ext cx="3794983" cy="663756"/>
          </a:xfrm>
          <a:prstGeom prst="rect">
            <a:avLst/>
          </a:prstGeom>
          <a:solidFill>
            <a:srgbClr val="CDCDC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Patients with previous platinum-based CT ± ex20ins-targeted tx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="" xmlns:a16="http://schemas.microsoft.com/office/drawing/2014/main" id="{82279A43-E37A-F969-E370-2CB4D20AB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7" y="3068384"/>
            <a:ext cx="3794983" cy="663755"/>
          </a:xfrm>
          <a:prstGeom prst="rect">
            <a:avLst/>
          </a:prstGeom>
          <a:solidFill>
            <a:srgbClr val="CDCDC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rPr>
              <a:t>Patients with previous platinum-based CT + amivantamab ± other ex20ins-targeted tx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3488C6A7-FAAA-6400-6657-8D2E828B1F24}"/>
              </a:ext>
            </a:extLst>
          </p:cNvPr>
          <p:cNvCxnSpPr>
            <a:cxnSpLocks/>
          </p:cNvCxnSpPr>
          <p:nvPr/>
        </p:nvCxnSpPr>
        <p:spPr bwMode="auto">
          <a:xfrm>
            <a:off x="7771491" y="2590499"/>
            <a:ext cx="242261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98AF5461-AB04-9785-C372-92050B3CFA09}"/>
              </a:ext>
            </a:extLst>
          </p:cNvPr>
          <p:cNvCxnSpPr>
            <a:cxnSpLocks/>
          </p:cNvCxnSpPr>
          <p:nvPr/>
        </p:nvCxnSpPr>
        <p:spPr bwMode="auto">
          <a:xfrm>
            <a:off x="7771491" y="3400205"/>
            <a:ext cx="242261" cy="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28">
            <a:extLst>
              <a:ext uri="{FF2B5EF4-FFF2-40B4-BE49-F238E27FC236}">
                <a16:creationId xmlns="" xmlns:a16="http://schemas.microsoft.com/office/drawing/2014/main" id="{1102238A-A052-39C0-38C7-652D654ED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3010" y="3068327"/>
            <a:ext cx="2495271" cy="66375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r>
              <a:rPr lang="en-US" sz="1600" b="1" dirty="0">
                <a:latin typeface="Calibri" panose="020F0502020204030204" pitchFamily="34" charset="0"/>
                <a:cs typeface="Arial" charset="0"/>
              </a:rPr>
              <a:t>Zipalertinib 100 mg </a:t>
            </a:r>
            <a:r>
              <a:rPr lang="en-US" sz="1600" b="0" dirty="0">
                <a:latin typeface="Calibri" panose="020F0502020204030204" pitchFamily="34" charset="0"/>
                <a:cs typeface="Arial" charset="0"/>
              </a:rPr>
              <a:t>PO BID</a:t>
            </a:r>
            <a:br>
              <a:rPr lang="en-US" sz="1600" b="0" dirty="0">
                <a:latin typeface="Calibri" panose="020F0502020204030204" pitchFamily="34" charset="0"/>
                <a:cs typeface="Arial" charset="0"/>
              </a:rPr>
            </a:br>
            <a:r>
              <a:rPr lang="en-US" sz="1600" b="0" dirty="0">
                <a:latin typeface="Calibri" panose="020F0502020204030204" pitchFamily="34" charset="0"/>
                <a:cs typeface="Arial" charset="0"/>
              </a:rPr>
              <a:t>with accelerated titration*</a:t>
            </a:r>
          </a:p>
        </p:txBody>
      </p:sp>
    </p:spTree>
    <p:extLst>
      <p:ext uri="{BB962C8B-B14F-4D97-AF65-F5344CB8AC3E}">
        <p14:creationId xmlns:p14="http://schemas.microsoft.com/office/powerpoint/2010/main" val="24187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B079BE4-9A7A-6C12-9133-1C9D601F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346E6A-0A04-C2EC-49D2-B8098DBD4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Phase IIb REZILIENT1: </a:t>
            </a:r>
            <a:r>
              <a:rPr lang="en-US" dirty="0"/>
              <a:t>Baseline Characteristics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45A74C72-0C75-909E-11B9-313FCC9C77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840781"/>
              </p:ext>
            </p:extLst>
          </p:nvPr>
        </p:nvGraphicFramePr>
        <p:xfrm>
          <a:off x="530750" y="1622557"/>
          <a:ext cx="5556398" cy="4040116"/>
        </p:xfrm>
        <a:graphic>
          <a:graphicData uri="http://schemas.openxmlformats.org/drawingml/2006/table">
            <a:tbl>
              <a:tblPr/>
              <a:tblGrid>
                <a:gridCol w="1869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1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4283">
                  <a:extLst>
                    <a:ext uri="{9D8B030D-6E8A-4147-A177-3AD203B41FA5}">
                      <a16:colId xmlns="" xmlns:a16="http://schemas.microsoft.com/office/drawing/2014/main" val="4247494016"/>
                    </a:ext>
                  </a:extLst>
                </a:gridCol>
                <a:gridCol w="1121023">
                  <a:extLst>
                    <a:ext uri="{9D8B030D-6E8A-4147-A177-3AD203B41FA5}">
                      <a16:colId xmlns="" xmlns:a16="http://schemas.microsoft.com/office/drawing/2014/main" val="1941123086"/>
                    </a:ext>
                  </a:extLst>
                </a:gridCol>
              </a:tblGrid>
              <a:tr h="177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Characteristic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Plt-CT and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Prior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ex20ins-Targeted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 = 143)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Plt-CT and Prior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Targeted Tx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 = 101)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Safety Cohort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 = 244)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Median age, yr (range)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66 (36-86)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62 (31-85)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65 (31-86)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Age, n (%)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&lt;65 yr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≥65 yr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61 (43)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82 (57)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60 (59)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41 (41)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121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 123 (50)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536873"/>
                  </a:ext>
                </a:extLst>
              </a:tr>
              <a:tr h="40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Female, n (%)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 (61)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 (69)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157 (64)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7074484"/>
                  </a:ext>
                </a:extLst>
              </a:tr>
              <a:tr h="40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Race, n (%)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White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Black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Asian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51 (36)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5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77 (54)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47 (47)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7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45 (45)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98 (40)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12 (5)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122 (50)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Disease stage, n (%)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III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IV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 (5)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136 (95)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 (98)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235 (96)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868220"/>
                  </a:ext>
                </a:extLst>
              </a:tr>
            </a:tbl>
          </a:graphicData>
        </a:graphic>
      </p:graphicFrame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0DA5BBF9-2F6B-FA96-B883-13335C14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2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Yu. ASCO 2025. Abstr 8503.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Piotrowska. JCO. 2025;[Epub].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3">
            <a:extLst>
              <a:ext uri="{FF2B5EF4-FFF2-40B4-BE49-F238E27FC236}">
                <a16:creationId xmlns="" xmlns:a16="http://schemas.microsoft.com/office/drawing/2014/main" id="{43946F21-B26D-D32C-D9E7-8F8086A5F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116334"/>
              </p:ext>
            </p:extLst>
          </p:nvPr>
        </p:nvGraphicFramePr>
        <p:xfrm>
          <a:off x="6293030" y="1623472"/>
          <a:ext cx="5491510" cy="4024279"/>
        </p:xfrm>
        <a:graphic>
          <a:graphicData uri="http://schemas.openxmlformats.org/drawingml/2006/table">
            <a:tbl>
              <a:tblPr/>
              <a:tblGrid>
                <a:gridCol w="1896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7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2499">
                  <a:extLst>
                    <a:ext uri="{9D8B030D-6E8A-4147-A177-3AD203B41FA5}">
                      <a16:colId xmlns="" xmlns:a16="http://schemas.microsoft.com/office/drawing/2014/main" val="4247494016"/>
                    </a:ext>
                  </a:extLst>
                </a:gridCol>
                <a:gridCol w="1114843">
                  <a:extLst>
                    <a:ext uri="{9D8B030D-6E8A-4147-A177-3AD203B41FA5}">
                      <a16:colId xmlns="" xmlns:a16="http://schemas.microsoft.com/office/drawing/2014/main" val="1941123086"/>
                    </a:ext>
                  </a:extLst>
                </a:gridCol>
              </a:tblGrid>
              <a:tr h="177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Characteristic, n (%)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Plt-CT and No Prior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143)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Plt-CT and Prior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Targeted Tx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101)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Safety Cohort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 = 244)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028">
                <a:tc>
                  <a:txBody>
                    <a:bodyPr/>
                    <a:lstStyle/>
                    <a:p>
                      <a:pPr marL="53975" marR="0" lvl="0" indent="-4603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Cell type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Adenocarcinoma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Squamous cell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cell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140 (98)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96 (95)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236 (97)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7089038"/>
                  </a:ext>
                </a:extLst>
              </a:tr>
              <a:tr h="523677">
                <a:tc>
                  <a:txBody>
                    <a:bodyPr/>
                    <a:lstStyle/>
                    <a:p>
                      <a:pPr marL="169863" marR="0" lvl="0" indent="-1158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ECOG PS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(32)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 (69)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(33)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 (67)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 (32)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 (68)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5338633"/>
                  </a:ext>
                </a:extLst>
              </a:tr>
              <a:tr h="523677">
                <a:tc>
                  <a:txBody>
                    <a:bodyPr/>
                    <a:lstStyle/>
                    <a:p>
                      <a:pPr marL="112712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Smoking history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55 (39)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86 (60)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32 (32)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3 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66 (65)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87 (36)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152 (62)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6200287"/>
                  </a:ext>
                </a:extLst>
              </a:tr>
              <a:tr h="479455">
                <a:tc>
                  <a:txBody>
                    <a:bodyPr/>
                    <a:lstStyle/>
                    <a:p>
                      <a:pPr marL="112712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CNS/brain metastases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(34)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(55)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 (42)</a:t>
                      </a:r>
                    </a:p>
                  </a:txBody>
                  <a:tcPr marL="6351" marR="6351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9253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0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2547FFA2-1991-7F82-3C37-A3C828D59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6597EE-C4BF-F483-0EAD-F80CAD2D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Phase IIb REZILIENT1: </a:t>
            </a:r>
            <a:r>
              <a:rPr lang="en-US" dirty="0"/>
              <a:t>Prior Therapies by Cohort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61083761-DE58-15B2-B3F1-04464BE6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Yu. ASCO 2025. Abstr 8503.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Piotrowska. JCO. 2025;[Epub].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3">
            <a:extLst>
              <a:ext uri="{FF2B5EF4-FFF2-40B4-BE49-F238E27FC236}">
                <a16:creationId xmlns="" xmlns:a16="http://schemas.microsoft.com/office/drawing/2014/main" id="{86A3837B-7775-1875-4193-75EBCAA06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936570"/>
              </p:ext>
            </p:extLst>
          </p:nvPr>
        </p:nvGraphicFramePr>
        <p:xfrm>
          <a:off x="723923" y="1603375"/>
          <a:ext cx="10755313" cy="4576664"/>
        </p:xfrm>
        <a:graphic>
          <a:graphicData uri="http://schemas.openxmlformats.org/drawingml/2006/table">
            <a:tbl>
              <a:tblPr/>
              <a:tblGrid>
                <a:gridCol w="40848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4369">
                  <a:extLst>
                    <a:ext uri="{9D8B030D-6E8A-4147-A177-3AD203B41FA5}">
                      <a16:colId xmlns="" xmlns:a16="http://schemas.microsoft.com/office/drawing/2014/main" val="4247494016"/>
                    </a:ext>
                  </a:extLst>
                </a:gridCol>
                <a:gridCol w="2116976">
                  <a:extLst>
                    <a:ext uri="{9D8B030D-6E8A-4147-A177-3AD203B41FA5}">
                      <a16:colId xmlns="" xmlns:a16="http://schemas.microsoft.com/office/drawing/2014/main" val="1941123086"/>
                    </a:ext>
                  </a:extLst>
                </a:gridCol>
              </a:tblGrid>
              <a:tr h="42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Plt-CT and No Prior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143)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Plt-CT and Prior 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101)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Safety Cohort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244)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 of prior systemic regimens, median (range)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(0-6)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(1-7)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(0-7)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536873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chemotherapy, n (%)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 (92)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 (95)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228 (93)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923335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anti–PD-1/PD-L1, n (%)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 (47)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 (46)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 (46)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88083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targeted therapy, n (%)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Amivantamab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Mobocertinib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Bevacizumab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Osimertinib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BLU-451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Cetuximab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Poziotinib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Sunvozertinib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 (26)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(10)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 (9)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(3)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 (12)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 (100)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(83)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(40)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(16)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(7)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(5)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(3)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(3)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(9)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 (57)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(34)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(16)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(12)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(8)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(2)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(2)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(1)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(1)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 (11)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7610192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brain radiation, n (%)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(13)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 (15)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(14)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Untreated brain mets, n (%)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(21)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 (40)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(29)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86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1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9770134E-B753-2815-0415-41F98ACC7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121C26-7072-E0E8-D2D8-D6D051E7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IIb REZILIENT1</a:t>
            </a:r>
            <a:r>
              <a:rPr lang="en-US" altLang="en-US" sz="3600" dirty="0"/>
              <a:t>: Efficacy Among All Patients </a:t>
            </a:r>
            <a:br>
              <a:rPr lang="en-US" altLang="en-US" sz="3600" dirty="0"/>
            </a:br>
            <a:r>
              <a:rPr lang="en-US" altLang="en-US" sz="3600" dirty="0"/>
              <a:t>and Specific Subgroups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4DF1E87-665E-3E10-DCCB-8D94B3A2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00" y="5541467"/>
            <a:ext cx="10788104" cy="819850"/>
          </a:xfrm>
        </p:spPr>
        <p:txBody>
          <a:bodyPr/>
          <a:lstStyle/>
          <a:p>
            <a:r>
              <a:rPr lang="en-US" sz="2000" dirty="0"/>
              <a:t>Median follow-up: 9.3 mo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30E9CA51-34B3-C48D-AA5C-0695A7FA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Yu. ASCO 2025. Abstr 8503.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Piotrowska. JCO. 2025;[Epub].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3">
            <a:extLst>
              <a:ext uri="{FF2B5EF4-FFF2-40B4-BE49-F238E27FC236}">
                <a16:creationId xmlns="" xmlns:a16="http://schemas.microsoft.com/office/drawing/2014/main" id="{6B3F2FCC-23A0-FCF0-92D3-01C69F810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546127"/>
              </p:ext>
            </p:extLst>
          </p:nvPr>
        </p:nvGraphicFramePr>
        <p:xfrm>
          <a:off x="723902" y="1603375"/>
          <a:ext cx="10766153" cy="3873742"/>
        </p:xfrm>
        <a:graphic>
          <a:graphicData uri="http://schemas.openxmlformats.org/drawingml/2006/table">
            <a:tbl>
              <a:tblPr/>
              <a:tblGrid>
                <a:gridCol w="3554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7975">
                  <a:extLst>
                    <a:ext uri="{9D8B030D-6E8A-4147-A177-3AD203B41FA5}">
                      <a16:colId xmlns="" xmlns:a16="http://schemas.microsoft.com/office/drawing/2014/main" val="900720554"/>
                    </a:ext>
                  </a:extLst>
                </a:gridCol>
                <a:gridCol w="1987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9553">
                  <a:extLst>
                    <a:ext uri="{9D8B030D-6E8A-4147-A177-3AD203B41FA5}">
                      <a16:colId xmlns="" xmlns:a16="http://schemas.microsoft.com/office/drawing/2014/main" val="4247494016"/>
                    </a:ext>
                  </a:extLst>
                </a:gridCol>
                <a:gridCol w="1735931">
                  <a:extLst>
                    <a:ext uri="{9D8B030D-6E8A-4147-A177-3AD203B41FA5}">
                      <a16:colId xmlns="" xmlns:a16="http://schemas.microsoft.com/office/drawing/2014/main" val="1939135981"/>
                    </a:ext>
                  </a:extLst>
                </a:gridCol>
              </a:tblGrid>
              <a:tr h="42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Primary Efficacy Population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176)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Plt-CT and No prior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125)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Plt-CT and Prior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51)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 Brain Mets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68)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4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Best ORR, n (%)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Unconfirmed PR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SD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PD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(35)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 (40)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(5)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 (44)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(5)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(22)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(65)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 (29)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 (54)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(7)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(4)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536873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Confirmed ORR, n (%) (95% CI)</a:t>
                      </a:r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 (35) (28-43)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 (40) (31-49)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(24) (13-38)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 (31) (20-43)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923335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DCR, </a:t>
                      </a: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 (%) (95% CI)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157 (89) (84-93)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111 (89) (82-94)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 (90) (79-97)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 (88) (78-95)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88083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CBR, </a:t>
                      </a:r>
                      <a:r>
                        <a:rPr kumimoji="0" lang="it-IT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 (%) (95% CI)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 (64) (57-71)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 (68) (59-76)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(55) (40-69)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 (56) (43-68)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7610192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Median TTR, day (range)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 (31-295)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 (39-232)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 (39-232)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 (35-232)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6958510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Median DoR, mo (95% CI)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 (8.3-12.7)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 (8.3-12.7)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 (4.2-14.8)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8.3 (4.2-9.9)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075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0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B0255AEE-2A41-9199-743F-71CBB7322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C22239-33D2-3740-1E65-005D3119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IIb REZILIENT1</a:t>
            </a:r>
            <a:r>
              <a:rPr lang="en-US" altLang="en-US" sz="3600" dirty="0"/>
              <a:t>: Efficacy </a:t>
            </a:r>
            <a:r>
              <a:rPr lang="en-US" altLang="en-US" dirty="0"/>
              <a:t>per ICR With Prior ex20ins-Targeted Tx Subgroup</a:t>
            </a:r>
            <a:endParaRPr lang="en-US" dirty="0"/>
          </a:p>
        </p:txBody>
      </p:sp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418C990D-695B-DBE5-A85E-3C004E766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Yu. ASCO 2025. Abstr 8503.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Piotrowska. JCO. 2025;[Epub].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7EDDCAC8-D5D2-5222-97C1-949E27D8C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229384"/>
              </p:ext>
            </p:extLst>
          </p:nvPr>
        </p:nvGraphicFramePr>
        <p:xfrm>
          <a:off x="723900" y="1603375"/>
          <a:ext cx="10755312" cy="4189526"/>
        </p:xfrm>
        <a:graphic>
          <a:graphicData uri="http://schemas.openxmlformats.org/drawingml/2006/table">
            <a:tbl>
              <a:tblPr/>
              <a:tblGrid>
                <a:gridCol w="43749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004">
                  <a:extLst>
                    <a:ext uri="{9D8B030D-6E8A-4147-A177-3AD203B41FA5}">
                      <a16:colId xmlns="" xmlns:a16="http://schemas.microsoft.com/office/drawing/2014/main" val="900720554"/>
                    </a:ext>
                  </a:extLst>
                </a:gridCol>
                <a:gridCol w="2072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8649">
                  <a:extLst>
                    <a:ext uri="{9D8B030D-6E8A-4147-A177-3AD203B41FA5}">
                      <a16:colId xmlns="" xmlns:a16="http://schemas.microsoft.com/office/drawing/2014/main" val="4247494016"/>
                    </a:ext>
                  </a:extLst>
                </a:gridCol>
              </a:tblGrid>
              <a:tr h="964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 Amivantamab and No Other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30)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 Amivantamab and Other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51)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4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Best ORR, n (%)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Unconfirmed PR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SD</a:t>
                      </a:r>
                    </a:p>
                    <a:p>
                      <a:pPr marL="346075" marR="0" lvl="0" indent="-233363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PD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(27)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 (63)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(14)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 (67)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(14)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(22)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 (65)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(6)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536873"/>
                  </a:ext>
                </a:extLst>
              </a:tr>
              <a:tr h="35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Confirmed ORR, n (%) (95% CI)</a:t>
                      </a:r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(30) (15-49)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(14) (3-36)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(24) (13-38)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923335"/>
                  </a:ext>
                </a:extLst>
              </a:tr>
              <a:tr h="35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DCR, </a:t>
                      </a: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 (%) (95% CI)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 (97) (83-100)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 (81) (58-95)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 (90) (79-97)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788083"/>
                  </a:ext>
                </a:extLst>
              </a:tr>
              <a:tr h="35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CBR, </a:t>
                      </a:r>
                      <a:r>
                        <a:rPr kumimoji="0" lang="it-IT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 (%) (95% CI)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 (60) (41-77)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(48) (26-70)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 (55) (40-69)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7610192"/>
                  </a:ext>
                </a:extLst>
              </a:tr>
              <a:tr h="35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Median TTR, day (range)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 (39-232)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 (40-103)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 (39-232)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6958510"/>
                  </a:ext>
                </a:extLst>
              </a:tr>
              <a:tr h="35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Median DOR, mo (95% CI)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14.7 (4.2-NE)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4.2 (3.9-NE)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 (4.2-14.8)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075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4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832B0A-51ED-EBD4-98F0-26219AEA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NSCLC Decision-making Based on Genomic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171286-AF9B-EC14-8CF3-6B7647DF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IIb REZILIENT1: PFS (per ICR)  and OS</a:t>
            </a:r>
            <a:endParaRPr lang="en-US" dirty="0"/>
          </a:p>
        </p:txBody>
      </p:sp>
      <p:graphicFrame>
        <p:nvGraphicFramePr>
          <p:cNvPr id="4" name="Group 3">
            <a:extLst>
              <a:ext uri="{FF2B5EF4-FFF2-40B4-BE49-F238E27FC236}">
                <a16:creationId xmlns="" xmlns:a16="http://schemas.microsoft.com/office/drawing/2014/main" id="{BFDD131D-7E39-1109-94FD-1861A1183E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414152"/>
              </p:ext>
            </p:extLst>
          </p:nvPr>
        </p:nvGraphicFramePr>
        <p:xfrm>
          <a:off x="723924" y="1613479"/>
          <a:ext cx="10755312" cy="2123161"/>
        </p:xfrm>
        <a:graphic>
          <a:graphicData uri="http://schemas.openxmlformats.org/drawingml/2006/table">
            <a:tbl>
              <a:tblPr/>
              <a:tblGrid>
                <a:gridCol w="4057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5997">
                  <a:extLst>
                    <a:ext uri="{9D8B030D-6E8A-4147-A177-3AD203B41FA5}">
                      <a16:colId xmlns="" xmlns:a16="http://schemas.microsoft.com/office/drawing/2014/main" val="900720554"/>
                    </a:ext>
                  </a:extLst>
                </a:gridCol>
                <a:gridCol w="2157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3543">
                  <a:extLst>
                    <a:ext uri="{9D8B030D-6E8A-4147-A177-3AD203B41FA5}">
                      <a16:colId xmlns="" xmlns:a16="http://schemas.microsoft.com/office/drawing/2014/main" val="4247494016"/>
                    </a:ext>
                  </a:extLst>
                </a:gridCol>
              </a:tblGrid>
              <a:tr h="42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PFS per ICR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Primary Efficacy Population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176)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Plt-CT and No Prior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125)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 Amivantamab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51)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Median PFS, mo (95 % CI)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9.4 (7.4-10.0)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9.5 (7.7-11.5)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7.3 (5.3-9.7)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536873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PFS rate,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mo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mo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it-IT" sz="16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 mo</a:t>
                      </a:r>
                      <a:endParaRPr kumimoji="0" lang="it-IT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63.8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29.9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68.0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32.0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24.7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53.4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24.8</a:t>
                      </a:r>
                      <a:b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923335"/>
                  </a:ext>
                </a:extLst>
              </a:tr>
            </a:tbl>
          </a:graphicData>
        </a:graphic>
      </p:graphicFrame>
      <p:graphicFrame>
        <p:nvGraphicFramePr>
          <p:cNvPr id="5" name="Group 3">
            <a:extLst>
              <a:ext uri="{FF2B5EF4-FFF2-40B4-BE49-F238E27FC236}">
                <a16:creationId xmlns="" xmlns:a16="http://schemas.microsoft.com/office/drawing/2014/main" id="{34EC12E0-4889-8218-9334-E4C3E11AE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100314"/>
              </p:ext>
            </p:extLst>
          </p:nvPr>
        </p:nvGraphicFramePr>
        <p:xfrm>
          <a:off x="723924" y="3975264"/>
          <a:ext cx="10755312" cy="1781217"/>
        </p:xfrm>
        <a:graphic>
          <a:graphicData uri="http://schemas.openxmlformats.org/drawingml/2006/table">
            <a:tbl>
              <a:tblPr/>
              <a:tblGrid>
                <a:gridCol w="4057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5997">
                  <a:extLst>
                    <a:ext uri="{9D8B030D-6E8A-4147-A177-3AD203B41FA5}">
                      <a16:colId xmlns="" xmlns:a16="http://schemas.microsoft.com/office/drawing/2014/main" val="900720554"/>
                    </a:ext>
                  </a:extLst>
                </a:gridCol>
                <a:gridCol w="2157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3543">
                  <a:extLst>
                    <a:ext uri="{9D8B030D-6E8A-4147-A177-3AD203B41FA5}">
                      <a16:colId xmlns="" xmlns:a16="http://schemas.microsoft.com/office/drawing/2014/main" val="4247494016"/>
                    </a:ext>
                  </a:extLst>
                </a:gridCol>
              </a:tblGrid>
              <a:tr h="42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 Rate, 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Primary Efficacy Population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176)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Plt-CT and No Prior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125)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 Amivantamab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ex20ins-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Targeted 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51)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mo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84.1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85.8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79.9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536873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 mo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69.3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73.4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59.8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8923335"/>
                  </a:ext>
                </a:extLst>
              </a:tr>
              <a:tr h="30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 mo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54.2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59.1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1046772"/>
                  </a:ext>
                </a:extLst>
              </a:tr>
            </a:tbl>
          </a:graphicData>
        </a:graphic>
      </p:graphicFrame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7CC9F79A-A516-D698-49AA-68C32EBF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Yu. ASCO 2025. Abstr 8503.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Piotrowska. JCO. 2025;[Epub].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IIb REZILIENT1</a:t>
            </a:r>
            <a:r>
              <a:rPr lang="en-US" altLang="en-US" sz="3600" dirty="0"/>
              <a:t>: </a:t>
            </a:r>
            <a:r>
              <a:rPr lang="en-US" dirty="0"/>
              <a:t>Investigators’ Conclusions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In phase IIb REZILIENT1 trial, treatment with zipalertinib yielded meaningful clinical benefit in patients with EGFR ex20ins–mutated NSCLC who had progressed on previous platinum-based chemotherapy ± amivantamab</a:t>
            </a:r>
          </a:p>
          <a:p>
            <a:r>
              <a:rPr lang="en-US" altLang="en-US" sz="2400" dirty="0"/>
              <a:t>Manageable safety profile that is consistent with prior reports</a:t>
            </a:r>
          </a:p>
          <a:p>
            <a:r>
              <a:rPr lang="en-US" altLang="en-US" sz="2400" dirty="0"/>
              <a:t>Investigators conclude that these data support of zipalertinib as a possible therapeutic option for </a:t>
            </a:r>
            <a:r>
              <a:rPr lang="en-US" altLang="en-US" sz="2400" i="1" dirty="0"/>
              <a:t>EGFR</a:t>
            </a:r>
            <a:r>
              <a:rPr lang="en-US" altLang="en-US" sz="2400" dirty="0"/>
              <a:t> ex20ins–mutated NSCLC in patients with PD following platinum-based CT including those who received prior amivantamab treatment</a:t>
            </a:r>
          </a:p>
          <a:p>
            <a:r>
              <a:rPr lang="en-US" altLang="en-US" sz="2400" dirty="0"/>
              <a:t>The ongoing phase III REZILENT3 is evaluating zipalertinib as first-line treatment in patients with </a:t>
            </a:r>
            <a:r>
              <a:rPr lang="en-US" altLang="en-US" sz="2400" i="1" dirty="0"/>
              <a:t>EGFR</a:t>
            </a:r>
            <a:r>
              <a:rPr lang="en-US" altLang="en-US" sz="2400" dirty="0"/>
              <a:t> ex20ins mutations (</a:t>
            </a:r>
            <a:r>
              <a:rPr lang="en-US" sz="2400" dirty="0"/>
              <a:t>NCT05973773</a:t>
            </a:r>
            <a:r>
              <a:rPr lang="en-US" altLang="en-US" sz="2400" dirty="0"/>
              <a:t>)</a:t>
            </a:r>
          </a:p>
        </p:txBody>
      </p:sp>
      <p:sp>
        <p:nvSpPr>
          <p:cNvPr id="2" name="Text Box 11">
            <a:extLst>
              <a:ext uri="{FF2B5EF4-FFF2-40B4-BE49-F238E27FC236}">
                <a16:creationId xmlns="" xmlns:a16="http://schemas.microsoft.com/office/drawing/2014/main" id="{7FE983EA-0A5D-E8E2-002D-65CEB663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9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dirty="0">
                <a:solidFill>
                  <a:srgbClr val="4555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Yu. ASCO 2025. Abstr 8503.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Piotrowska. JCO. 2025;[Epub].</a:t>
            </a:r>
            <a:endParaRPr lang="en-US" altLang="en-US" sz="1200" dirty="0">
              <a:solidFill>
                <a:srgbClr val="4555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>
            <a:extLst>
              <a:ext uri="{FF2B5EF4-FFF2-40B4-BE49-F238E27FC236}">
                <a16:creationId xmlns="" xmlns:a16="http://schemas.microsoft.com/office/drawing/2014/main" id="{4D67E167-2F37-481F-AB26-A6E236679E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SOHO-01: Phase I/II Study of Sevabertinib in Advanced </a:t>
            </a:r>
            <a:r>
              <a:rPr lang="en-US" altLang="en-US" sz="4000" i="1" dirty="0"/>
              <a:t>HER2</a:t>
            </a:r>
            <a:r>
              <a:rPr lang="en-US" altLang="en-US" sz="4000" dirty="0"/>
              <a:t>-Mutant NSCLC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="" xmlns:a16="http://schemas.microsoft.com/office/drawing/2014/main" id="{29C97272-D98D-4B80-A5DE-809F0B11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5" y="6229806"/>
            <a:ext cx="784749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Supported by educational grants from AstraZeneca; Daiichi Sankyo, Inc.; </a:t>
            </a:r>
            <a:b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Gilead Sciences, Inc.; Incyte; and Lilly.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328D7AB2-A3C4-7A9B-99B6-4DD66A38D85A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704849" y="3221041"/>
            <a:ext cx="6216651" cy="8159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CCO Independent Conference Coverage Highlights*</a:t>
            </a:r>
            <a:r>
              <a:rPr lang="en-US" sz="2200" b="1" kern="0" dirty="0"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en-US" sz="2200" b="1" kern="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1600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of the </a:t>
            </a:r>
            <a:r>
              <a:rPr lang="en-US" sz="1600" i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ESMO 2025 Congress, October 17-21, 2025</a:t>
            </a:r>
            <a:endParaRPr lang="en-US" altLang="en-US" sz="1600" kern="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="" xmlns:a16="http://schemas.microsoft.com/office/drawing/2014/main" id="{9DD34F7F-8687-0019-5A3B-63E66E4273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4853" y="4081466"/>
            <a:ext cx="487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b="0" dirty="0">
                <a:solidFill>
                  <a:schemeClr val="bg2"/>
                </a:solidFill>
                <a:latin typeface="Calibri" panose="020F0502020204030204" pitchFamily="34" charset="0"/>
              </a:rPr>
              <a:t>*CCO is an independent medical education company that provides state-of-the-art medical information to healthcare professionals through conference coverage and other educational programs.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="" xmlns:a16="http://schemas.microsoft.com/office/drawing/2014/main" id="{893E7CA9-2C0D-4470-14A9-413D2F00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4" y="5964807"/>
            <a:ext cx="3482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Provided by Clinical Care Options, LLC</a:t>
            </a:r>
          </a:p>
        </p:txBody>
      </p:sp>
    </p:spTree>
    <p:extLst>
      <p:ext uri="{BB962C8B-B14F-4D97-AF65-F5344CB8AC3E}">
        <p14:creationId xmlns:p14="http://schemas.microsoft.com/office/powerpoint/2010/main" val="30567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SOHO-01: Background</a:t>
            </a:r>
            <a:endParaRPr lang="en-US" alt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D25C30B9-DB9B-4F0D-825F-3ADFC7E0F7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Approximately 2% to 4% of patients with NSCLC have activating </a:t>
            </a:r>
            <a:r>
              <a:rPr lang="en-US" sz="2200" i="1" dirty="0"/>
              <a:t>HER2</a:t>
            </a:r>
            <a:r>
              <a:rPr lang="en-US" sz="2200" dirty="0"/>
              <a:t> mutations (most frequently exon 20 insertion); these are associated with a poor prognosis</a:t>
            </a:r>
            <a:r>
              <a:rPr lang="en-US" sz="2200" baseline="30000" dirty="0"/>
              <a:t>1-4</a:t>
            </a:r>
          </a:p>
          <a:p>
            <a:r>
              <a:rPr lang="en-US" sz="2200" dirty="0"/>
              <a:t>Sevabertinib is novel oral HER2-targeted TKI that has demonstrated preliminary activity in patients with previously treated </a:t>
            </a:r>
            <a:r>
              <a:rPr lang="en-US" sz="2200" i="1" dirty="0"/>
              <a:t>HER2</a:t>
            </a:r>
            <a:r>
              <a:rPr lang="en-US" sz="2200" dirty="0"/>
              <a:t>-mutant NSCLC</a:t>
            </a:r>
            <a:r>
              <a:rPr lang="en-US" sz="2200" baseline="30000" dirty="0"/>
              <a:t>5</a:t>
            </a:r>
          </a:p>
          <a:p>
            <a:pPr lvl="1"/>
            <a:r>
              <a:rPr lang="en-US" sz="2000" dirty="0"/>
              <a:t>This agent has been associated with manageable safety and promising antitumor activity in patients with advanced NSCLC with </a:t>
            </a:r>
            <a:r>
              <a:rPr lang="en-US" sz="2000" i="1" dirty="0"/>
              <a:t>HER2-</a:t>
            </a:r>
            <a:r>
              <a:rPr lang="en-US" sz="2000" dirty="0"/>
              <a:t>activating mutations</a:t>
            </a:r>
          </a:p>
          <a:p>
            <a:pPr lvl="1"/>
            <a:r>
              <a:rPr lang="en-US" sz="2000" dirty="0"/>
              <a:t>FDA granted Breakthrough Therapy designation to sevabertinib for the treatment of adult patients with previously treated unresectable or metastatic NSCLC with </a:t>
            </a:r>
            <a:r>
              <a:rPr lang="en-US" sz="2000" i="1" dirty="0"/>
              <a:t>HER2-</a:t>
            </a:r>
            <a:r>
              <a:rPr lang="en-US" sz="2000" dirty="0"/>
              <a:t>activating mutations</a:t>
            </a:r>
          </a:p>
          <a:p>
            <a:r>
              <a:rPr lang="en-US" sz="2200" dirty="0"/>
              <a:t>Current analysis of the phase I/II SOHO-01 trial reports on efficacy and safety of sevabertinib in patients with advanced </a:t>
            </a:r>
            <a:r>
              <a:rPr lang="en-US" sz="2200" i="1" dirty="0"/>
              <a:t>HER2</a:t>
            </a:r>
            <a:r>
              <a:rPr lang="en-US" sz="2200" dirty="0"/>
              <a:t>-mutant NSCLC in a cohort previously treated and naive to HER2-targeted therapies, a cohort previously treated with HER2-targeted ADCs, and a previously untreated cohort</a:t>
            </a:r>
            <a:r>
              <a:rPr lang="en-US" sz="2200" baseline="30000" dirty="0"/>
              <a:t>6,7</a:t>
            </a:r>
          </a:p>
          <a:p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201078"/>
            <a:ext cx="8010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1. Ramon. Cancer Treat Rev. 2020;90:102105. 2. Riudavets. ESMO Open 2021;6:100260. 3. Girard. ASCO 2024. Abstr LBA8598. 4. Hong. NPJ Precis Oncol</a:t>
            </a:r>
            <a:r>
              <a:rPr lang="fr-FR" altLang="en-US" sz="1200" b="0" i="1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2024;8:217.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5. Girard. ELCC 2025. Abstr 3O. 6. Le. ESMO 2025. Abstr LBA75. Le. NEJM. 2025;[Epub]. </a:t>
            </a:r>
          </a:p>
        </p:txBody>
      </p:sp>
    </p:spTree>
    <p:extLst>
      <p:ext uri="{BB962C8B-B14F-4D97-AF65-F5344CB8AC3E}">
        <p14:creationId xmlns:p14="http://schemas.microsoft.com/office/powerpoint/2010/main" val="23204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29275E2E-3E83-3F88-A50D-C0CF1D4926F7}"/>
              </a:ext>
            </a:extLst>
          </p:cNvPr>
          <p:cNvSpPr txBox="1">
            <a:spLocks noChangeArrowheads="1"/>
          </p:cNvSpPr>
          <p:nvPr/>
        </p:nvSpPr>
        <p:spPr>
          <a:xfrm>
            <a:off x="604678" y="1513047"/>
            <a:ext cx="10877529" cy="46506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International, multicohort, open-label phase I/II trial (data cutoff: June 27, 2025)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altLang="en-US" sz="2000" b="0" kern="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ORR per RECIST v1.1 by BICR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secondary endpoints: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DoR, DCR, and PFS per RECIST v1.1 by BICR and investigator, safety, and tolerability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altLang="en-US" sz="2000" kern="0" dirty="0">
                <a:solidFill>
                  <a:srgbClr val="000000"/>
                </a:solidFill>
              </a:rPr>
              <a:t>Current analysis: </a:t>
            </a:r>
            <a:r>
              <a:rPr lang="en-US" altLang="en-US" sz="2000" b="0" kern="0" dirty="0">
                <a:solidFill>
                  <a:srgbClr val="000000"/>
                </a:solidFill>
              </a:rPr>
              <a:t>safety and efficacy from cohorts D, E, and F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F65B5284-A016-40AE-8211-CECB2CF27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SOHO-01:</a:t>
            </a:r>
            <a:r>
              <a:rPr lang="en-US" altLang="en-US" dirty="0"/>
              <a:t> Study Design</a:t>
            </a:r>
          </a:p>
        </p:txBody>
      </p:sp>
      <p:sp>
        <p:nvSpPr>
          <p:cNvPr id="19460" name="Text Box 45">
            <a:extLst>
              <a:ext uri="{FF2B5EF4-FFF2-40B4-BE49-F238E27FC236}">
                <a16:creationId xmlns="" xmlns:a16="http://schemas.microsoft.com/office/drawing/2014/main" id="{73BB8788-EA93-4F80-B091-B8486BEE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90" y="2545290"/>
            <a:ext cx="2161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Adults with advanced NSCLC; </a:t>
            </a:r>
            <a:r>
              <a:rPr lang="en-GB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activating </a:t>
            </a: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HER2</a:t>
            </a:r>
            <a:r>
              <a:rPr kumimoji="0" lang="en-GB" alt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and/or </a:t>
            </a:r>
            <a:r>
              <a:rPr kumimoji="0" lang="en-GB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EGFR</a:t>
            </a:r>
            <a:r>
              <a:rPr lang="en-GB" altLang="en-US" sz="1600" b="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mutation; ECOG PS 0/1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(N = 370)</a:t>
            </a:r>
            <a:endParaRPr kumimoji="0" lang="en-US" altLang="en-US" sz="16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Rectangle 46">
            <a:extLst>
              <a:ext uri="{FF2B5EF4-FFF2-40B4-BE49-F238E27FC236}">
                <a16:creationId xmlns="" xmlns:a16="http://schemas.microsoft.com/office/drawing/2014/main" id="{937A8B82-B1A2-4F68-B7FF-D7788F4B7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037" y="2364244"/>
            <a:ext cx="29174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Dose Escalation and Backfill</a:t>
            </a:r>
          </a:p>
        </p:txBody>
      </p:sp>
      <p:sp>
        <p:nvSpPr>
          <p:cNvPr id="19466" name="Line 52">
            <a:extLst>
              <a:ext uri="{FF2B5EF4-FFF2-40B4-BE49-F238E27FC236}">
                <a16:creationId xmlns="" xmlns:a16="http://schemas.microsoft.com/office/drawing/2014/main" id="{809AEC4D-D360-4462-B28D-A44E89AF0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1435" y="3197308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="" xmlns:a16="http://schemas.microsoft.com/office/drawing/2014/main" id="{59013EB0-FA0F-240F-DDA2-BF92CE92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4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Le. ESMO 2025. Abstr LBA75.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Le. NEJM. 2025;[Epub]. NCT05099172.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ine 52">
            <a:extLst>
              <a:ext uri="{FF2B5EF4-FFF2-40B4-BE49-F238E27FC236}">
                <a16:creationId xmlns="" xmlns:a16="http://schemas.microsoft.com/office/drawing/2014/main" id="{9EF9DFDE-016B-55F3-0F20-CBD62C7BE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051" y="3207008"/>
            <a:ext cx="274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49">
            <a:extLst>
              <a:ext uri="{FF2B5EF4-FFF2-40B4-BE49-F238E27FC236}">
                <a16:creationId xmlns="" xmlns:a16="http://schemas.microsoft.com/office/drawing/2014/main" id="{EBAAAEA0-A3EE-E95F-4F81-55544986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293" y="2702800"/>
            <a:ext cx="3130107" cy="1120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Sevabertinib</a:t>
            </a: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Increasing doses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(10 mg QD to 40 mg BID PO)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to identify the recommended dose </a:t>
            </a:r>
          </a:p>
        </p:txBody>
      </p:sp>
      <p:sp>
        <p:nvSpPr>
          <p:cNvPr id="7" name="Rectangle 46">
            <a:extLst>
              <a:ext uri="{FF2B5EF4-FFF2-40B4-BE49-F238E27FC236}">
                <a16:creationId xmlns="" xmlns:a16="http://schemas.microsoft.com/office/drawing/2014/main" id="{45AA8D8E-3E9D-3166-AB35-0BD71C2C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043" y="2081121"/>
            <a:ext cx="5865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Expansion and Extension (Cohorts With </a:t>
            </a:r>
            <a:r>
              <a:rPr lang="en-US" alt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HER2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Mutations)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Rectangle 49">
            <a:extLst>
              <a:ext uri="{FF2B5EF4-FFF2-40B4-BE49-F238E27FC236}">
                <a16:creationId xmlns="" xmlns:a16="http://schemas.microsoft.com/office/drawing/2014/main" id="{312DACD8-E743-1D74-6840-2340A1A7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043" y="2431350"/>
            <a:ext cx="5865303" cy="1531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Sevabertinib</a:t>
            </a:r>
            <a:br>
              <a:rPr lang="en-US" altLang="en-US" sz="16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20 mg BID PO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Cohort D</a:t>
            </a:r>
            <a:r>
              <a:rPr lang="en-US" alt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: previously treated, naive to HER2-targeted therapy (n = 81)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Cohort E</a:t>
            </a:r>
            <a:r>
              <a:rPr lang="en-US" alt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: previously treated with HER2-targeted ADCs (n = 55)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Cohort F</a:t>
            </a:r>
            <a:r>
              <a:rPr lang="en-US" altLang="en-US" sz="1600" b="0" dirty="0">
                <a:solidFill>
                  <a:schemeClr val="tx1"/>
                </a:solidFill>
                <a:latin typeface="Calibri" panose="020F0502020204030204" pitchFamily="34" charset="0"/>
              </a:rPr>
              <a:t>: naive to systemic therapy for advanced disease (n = 73)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C9BB0A1-0628-0372-0203-C7A4CEABAD58}"/>
              </a:ext>
            </a:extLst>
          </p:cNvPr>
          <p:cNvSpPr/>
          <p:nvPr/>
        </p:nvSpPr>
        <p:spPr bwMode="auto">
          <a:xfrm>
            <a:off x="604678" y="5623788"/>
            <a:ext cx="7406561" cy="539942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SOHO-01: Baseline Characteristics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4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Le. ESMO 2025. Abstr LBA75. Le. NEJM. 2025;[Epub].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0ED3791-6F59-CE1A-A5BE-389F07A79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3156"/>
              </p:ext>
            </p:extLst>
          </p:nvPr>
        </p:nvGraphicFramePr>
        <p:xfrm>
          <a:off x="349485" y="1315500"/>
          <a:ext cx="6035038" cy="4358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96387">
                  <a:extLst>
                    <a:ext uri="{9D8B030D-6E8A-4147-A177-3AD203B41FA5}">
                      <a16:colId xmlns="" xmlns:a16="http://schemas.microsoft.com/office/drawing/2014/main" val="2559924255"/>
                    </a:ext>
                  </a:extLst>
                </a:gridCol>
                <a:gridCol w="1201003">
                  <a:extLst>
                    <a:ext uri="{9D8B030D-6E8A-4147-A177-3AD203B41FA5}">
                      <a16:colId xmlns="" xmlns:a16="http://schemas.microsoft.com/office/drawing/2014/main" val="3889909522"/>
                    </a:ext>
                  </a:extLst>
                </a:gridCol>
                <a:gridCol w="1119117">
                  <a:extLst>
                    <a:ext uri="{9D8B030D-6E8A-4147-A177-3AD203B41FA5}">
                      <a16:colId xmlns="" xmlns:a16="http://schemas.microsoft.com/office/drawing/2014/main" val="1254603855"/>
                    </a:ext>
                  </a:extLst>
                </a:gridCol>
                <a:gridCol w="1018531">
                  <a:extLst>
                    <a:ext uri="{9D8B030D-6E8A-4147-A177-3AD203B41FA5}">
                      <a16:colId xmlns="" xmlns:a16="http://schemas.microsoft.com/office/drawing/2014/main" val="3522380446"/>
                    </a:ext>
                  </a:extLst>
                </a:gridCol>
              </a:tblGrid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Characteristic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Cohort D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(n = 81)</a:t>
                      </a:r>
                      <a:endParaRPr lang="en-US" sz="1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Cohort E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(n = 55)</a:t>
                      </a:r>
                      <a:endParaRPr lang="en-US" sz="1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Cohort F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(n = 73)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8234714"/>
                  </a:ext>
                </a:extLst>
              </a:tr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Female, n (%)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(62)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 (65)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46 (63)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449382"/>
                  </a:ext>
                </a:extLst>
              </a:tr>
              <a:tr h="24542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Race, n (%)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Asian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White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Black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Not reported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57 (70)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 (22)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(1)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 (6)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32 (58)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 (27)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 (7)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 (7)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51 (70)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19 (26)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(4)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1448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Median age, yr (range)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60 (29-82)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 (35-91)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65 (31-82)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0788883"/>
                  </a:ext>
                </a:extLst>
              </a:tr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ECOG PS, n (%)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31 (38)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 (62)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 (27)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40 (73)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 (25)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54 (74)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1778436"/>
                  </a:ext>
                </a:extLst>
              </a:tr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Smoking status, n (%)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Never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Former/current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50 (62)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31 (38)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35 (64)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 (36)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57 (78)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16 (22)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014221"/>
                  </a:ext>
                </a:extLst>
              </a:tr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Adenocarcinoma histology, n (%)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77 (95)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55 (100)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71 (97)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473609"/>
                  </a:ext>
                </a:extLst>
              </a:tr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Brain metastases, n (%)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 (22)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15 (27)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 (12)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02495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DADEB0F8-E85F-CA73-A88E-B0CAE4684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26304"/>
              </p:ext>
            </p:extLst>
          </p:nvPr>
        </p:nvGraphicFramePr>
        <p:xfrm>
          <a:off x="6462993" y="1315500"/>
          <a:ext cx="5398008" cy="49509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5960">
                  <a:extLst>
                    <a:ext uri="{9D8B030D-6E8A-4147-A177-3AD203B41FA5}">
                      <a16:colId xmlns="" xmlns:a16="http://schemas.microsoft.com/office/drawing/2014/main" val="3899508835"/>
                    </a:ext>
                  </a:extLst>
                </a:gridCol>
                <a:gridCol w="977533">
                  <a:extLst>
                    <a:ext uri="{9D8B030D-6E8A-4147-A177-3AD203B41FA5}">
                      <a16:colId xmlns="" xmlns:a16="http://schemas.microsoft.com/office/drawing/2014/main" val="3755800760"/>
                    </a:ext>
                  </a:extLst>
                </a:gridCol>
                <a:gridCol w="856184">
                  <a:extLst>
                    <a:ext uri="{9D8B030D-6E8A-4147-A177-3AD203B41FA5}">
                      <a16:colId xmlns="" xmlns:a16="http://schemas.microsoft.com/office/drawing/2014/main" val="2394348304"/>
                    </a:ext>
                  </a:extLst>
                </a:gridCol>
                <a:gridCol w="898331">
                  <a:extLst>
                    <a:ext uri="{9D8B030D-6E8A-4147-A177-3AD203B41FA5}">
                      <a16:colId xmlns="" xmlns:a16="http://schemas.microsoft.com/office/drawing/2014/main" val="2095864137"/>
                    </a:ext>
                  </a:extLst>
                </a:gridCol>
              </a:tblGrid>
              <a:tr h="531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Characteristic, 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Cohort D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(n = 81)</a:t>
                      </a:r>
                      <a:endParaRPr lang="en-US" sz="1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Cohort E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(n = 55)</a:t>
                      </a:r>
                      <a:endParaRPr lang="en-US" sz="1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Cohort F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(n = 73)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9986772"/>
                  </a:ext>
                </a:extLst>
              </a:tr>
              <a:tr h="53130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Activating 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HER2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mutations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Y772_A775dupYVMA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Other 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HER2 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exon20ins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HER2 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point mutation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 (60)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 (23)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(15)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(1)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 (73)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 (16)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(9)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(2)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58 (79)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 (15)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(1)</a:t>
                      </a:r>
                      <a:b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(4)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65353"/>
                  </a:ext>
                </a:extLst>
              </a:tr>
              <a:tr h="312534">
                <a:tc>
                  <a:txBody>
                    <a:bodyPr/>
                    <a:lstStyle/>
                    <a:p>
                      <a:pPr marL="0" marR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b="0" i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HER2 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TKD mutation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Yes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No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73 (90)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 (9)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(1)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52 (95)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(5)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71 (97)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(3)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7413143"/>
                  </a:ext>
                </a:extLst>
              </a:tr>
              <a:tr h="312534">
                <a:tc>
                  <a:txBody>
                    <a:bodyPr/>
                    <a:lstStyle/>
                    <a:p>
                      <a:pPr marL="0" marR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No. of previous systemic anticancer therapies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≥2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46 (57)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35 (43)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 (22)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43 (78)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67 (92)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 (5)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(3)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196429"/>
                  </a:ext>
                </a:extLst>
              </a:tr>
              <a:tr h="312534">
                <a:tc>
                  <a:txBody>
                    <a:bodyPr/>
                    <a:lstStyle/>
                    <a:p>
                      <a:pPr marL="0" marR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Previous anticancer therapy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Chemotherapy</a:t>
                      </a:r>
                    </a:p>
                    <a:p>
                      <a:pPr marL="466344" marR="0" lvl="1" indent="-285750">
                        <a:buFont typeface="Calibri" panose="020F0502020204030204" pitchFamily="34" charset="0"/>
                        <a:buChar char="−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Platinum and no IO</a:t>
                      </a:r>
                    </a:p>
                    <a:p>
                      <a:pPr marL="466344" marR="0" lvl="1" indent="-285750">
                        <a:buFont typeface="Calibri" panose="020F0502020204030204" pitchFamily="34" charset="0"/>
                        <a:buChar char="−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Platinum and IO</a:t>
                      </a:r>
                    </a:p>
                    <a:p>
                      <a:pPr marL="171450" marR="0" lvl="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T-DXd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78 (96)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 (25)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56 (69)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(2)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44 (80)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 (22)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31 (56)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41 (75)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 (8)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(4)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(4)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121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F03E463-F0B8-BDD2-A2E0-08B421742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AF254829-5584-F7F4-832E-7667E1067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SOHO-01: Efficacy</a:t>
            </a:r>
            <a:endParaRPr lang="en-US" altLang="en-US" dirty="0"/>
          </a:p>
        </p:txBody>
      </p:sp>
      <p:sp>
        <p:nvSpPr>
          <p:cNvPr id="9221" name="Text Box 11">
            <a:extLst>
              <a:ext uri="{FF2B5EF4-FFF2-40B4-BE49-F238E27FC236}">
                <a16:creationId xmlns="" xmlns:a16="http://schemas.microsoft.com/office/drawing/2014/main" id="{B824087C-1698-F8E6-96C2-EC9E6896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4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Le. ESMO 2025. Abstr LBA75. Le. NEJM. 2025;[Epub].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E73BDFF3-462C-752B-F728-02674493B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54882"/>
              </p:ext>
            </p:extLst>
          </p:nvPr>
        </p:nvGraphicFramePr>
        <p:xfrm>
          <a:off x="525347" y="1611939"/>
          <a:ext cx="6560822" cy="40383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35103">
                  <a:extLst>
                    <a:ext uri="{9D8B030D-6E8A-4147-A177-3AD203B41FA5}">
                      <a16:colId xmlns="" xmlns:a16="http://schemas.microsoft.com/office/drawing/2014/main" val="2559924255"/>
                    </a:ext>
                  </a:extLst>
                </a:gridCol>
                <a:gridCol w="1559627">
                  <a:extLst>
                    <a:ext uri="{9D8B030D-6E8A-4147-A177-3AD203B41FA5}">
                      <a16:colId xmlns="" xmlns:a16="http://schemas.microsoft.com/office/drawing/2014/main" val="4146937481"/>
                    </a:ext>
                  </a:extLst>
                </a:gridCol>
                <a:gridCol w="1401341">
                  <a:extLst>
                    <a:ext uri="{9D8B030D-6E8A-4147-A177-3AD203B41FA5}">
                      <a16:colId xmlns="" xmlns:a16="http://schemas.microsoft.com/office/drawing/2014/main" val="3889909522"/>
                    </a:ext>
                  </a:extLst>
                </a:gridCol>
                <a:gridCol w="1464751">
                  <a:extLst>
                    <a:ext uri="{9D8B030D-6E8A-4147-A177-3AD203B41FA5}">
                      <a16:colId xmlns="" xmlns:a16="http://schemas.microsoft.com/office/drawing/2014/main" val="4282012322"/>
                    </a:ext>
                  </a:extLst>
                </a:gridCol>
              </a:tblGrid>
              <a:tr h="37136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Parameter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Cohort D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(n = 81)</a:t>
                      </a:r>
                      <a:endParaRPr lang="en-US" sz="1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Cohort E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(n = 55)</a:t>
                      </a:r>
                      <a:endParaRPr lang="en-US" sz="1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Cohort F 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(n = 73)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8234714"/>
                  </a:ext>
                </a:extLst>
              </a:tr>
              <a:tr h="21845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Median f/u, mo (range)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13.8 (1-32)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11.6 (2-22)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9.9 (&lt;1-15)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449382"/>
                  </a:ext>
                </a:extLst>
              </a:tr>
              <a:tr h="113594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ORR by BICR, n (%)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SD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PD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 evaluable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Not available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52 (64)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(2)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50 (62)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20 (25)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6 (7)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(4)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21 (38)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(5)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18 (33)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23 (42)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 (13)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 (7)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52 (71)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 (4)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49 (67)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16 (22)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(3)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 (1)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 (3)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1448972"/>
                  </a:ext>
                </a:extLst>
              </a:tr>
              <a:tr h="21845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DCR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, n (%)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66 (81)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 (71)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 (89)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0788883"/>
                  </a:ext>
                </a:extLst>
              </a:tr>
              <a:tr h="371366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Median DoR, 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9.2 (6.3-13.5)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8.5 (5.6-16.4)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11.0 (8.1-NE)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1778436"/>
                  </a:ext>
                </a:extLst>
              </a:tr>
              <a:tr h="21845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12-mo DoR, 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NE*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014221"/>
                  </a:ext>
                </a:extLst>
              </a:tr>
              <a:tr h="344708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Median PFS, 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8.3 (6.9-12.3)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5.5 (4.3-8.3)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NE (9.6-NE)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473609"/>
                  </a:ext>
                </a:extLst>
              </a:tr>
              <a:tr h="218451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12-mo PFS, 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55</a:t>
                      </a:r>
                      <a:r>
                        <a:rPr lang="en-US" sz="14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024959"/>
                  </a:ext>
                </a:extLst>
              </a:tr>
            </a:tbl>
          </a:graphicData>
        </a:graphic>
      </p:graphicFrame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753382B7-787B-8D35-B4FE-6C6E4E161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5650337"/>
            <a:ext cx="2347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*38 patients (73%) were censored.</a:t>
            </a:r>
          </a:p>
          <a:p>
            <a:pPr lvl="0"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1200" baseline="30000" dirty="0">
                <a:solidFill>
                  <a:schemeClr val="bg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†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49 patients (67%) were censored.</a:t>
            </a:r>
            <a:endParaRPr lang="en-US" altLang="en-US" sz="12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B23B91D1-C58C-1105-6EB1-65393C4A5BEB}"/>
              </a:ext>
            </a:extLst>
          </p:cNvPr>
          <p:cNvSpPr txBox="1">
            <a:spLocks/>
          </p:cNvSpPr>
          <p:nvPr/>
        </p:nvSpPr>
        <p:spPr>
          <a:xfrm>
            <a:off x="7132324" y="1493983"/>
            <a:ext cx="4774333" cy="50361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700"/>
              </a:spcBef>
              <a:spcAft>
                <a:spcPts val="300"/>
              </a:spcAft>
            </a:pPr>
            <a:r>
              <a:rPr lang="en-US" sz="2000" b="0" kern="0" dirty="0"/>
              <a:t>In cohort D, ORR was consistent across key subgroups, including age, sex, race</a:t>
            </a:r>
          </a:p>
          <a:p>
            <a:pPr lvl="1">
              <a:spcBef>
                <a:spcPts val="700"/>
              </a:spcBef>
              <a:spcAft>
                <a:spcPts val="300"/>
              </a:spcAft>
            </a:pPr>
            <a:r>
              <a:rPr lang="en-US" sz="1800" b="0" kern="0" dirty="0"/>
              <a:t>Patients with NSCLC and </a:t>
            </a:r>
            <a:r>
              <a:rPr lang="en-US" sz="1800" b="0" i="1" kern="0" dirty="0"/>
              <a:t>HER2 </a:t>
            </a:r>
            <a:r>
              <a:rPr lang="en-US" sz="1800" b="0" kern="0" dirty="0"/>
              <a:t>TKD mutations (n = 73): ORR: 70%; mPFS: </a:t>
            </a:r>
            <a:br>
              <a:rPr lang="en-US" sz="1800" b="0" kern="0" dirty="0"/>
            </a:br>
            <a:r>
              <a:rPr lang="en-US" sz="1800" b="0" kern="0" dirty="0"/>
              <a:t>9.6 mo</a:t>
            </a:r>
          </a:p>
          <a:p>
            <a:pPr lvl="2">
              <a:spcBef>
                <a:spcPts val="7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0" kern="0" dirty="0"/>
              <a:t>Nonsquamous NSCLC and </a:t>
            </a:r>
            <a:r>
              <a:rPr lang="en-US" sz="1600" b="0" i="1" kern="0" dirty="0"/>
              <a:t>HER2 </a:t>
            </a:r>
            <a:r>
              <a:rPr lang="en-US" sz="1600" b="0" kern="0" dirty="0"/>
              <a:t>TKD mutations (n = 70): ORR: 71%; mPFS: </a:t>
            </a:r>
            <a:br>
              <a:rPr lang="en-US" sz="1600" b="0" kern="0" dirty="0"/>
            </a:br>
            <a:r>
              <a:rPr lang="en-US" sz="1600" b="0" kern="0" dirty="0"/>
              <a:t>9.6 mo</a:t>
            </a:r>
          </a:p>
          <a:p>
            <a:pPr lvl="1">
              <a:spcBef>
                <a:spcPts val="700"/>
              </a:spcBef>
              <a:spcAft>
                <a:spcPts val="300"/>
              </a:spcAft>
            </a:pPr>
            <a:r>
              <a:rPr lang="en-US" sz="1800" b="0" kern="0" dirty="0"/>
              <a:t>Patients with </a:t>
            </a:r>
            <a:r>
              <a:rPr lang="en-US" sz="1800" b="0" i="1" kern="0" dirty="0"/>
              <a:t>HER2 </a:t>
            </a:r>
            <a:r>
              <a:rPr lang="en-US" sz="1800" b="0" kern="0" dirty="0"/>
              <a:t>Y772_A775dupYVMA mutation (n = 49): ORR: 78%; mPFS: </a:t>
            </a:r>
            <a:br>
              <a:rPr lang="en-US" sz="1800" b="0" kern="0" dirty="0"/>
            </a:br>
            <a:r>
              <a:rPr lang="en-US" sz="1800" b="0" kern="0" dirty="0"/>
              <a:t>12.2 mo</a:t>
            </a:r>
          </a:p>
          <a:p>
            <a:pPr lvl="2">
              <a:spcBef>
                <a:spcPts val="7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0" kern="0" dirty="0"/>
              <a:t>Other TKD mutations (n = 23): ORR: 57%; mPFS: 7.0 mo</a:t>
            </a:r>
          </a:p>
          <a:p>
            <a:pPr lvl="1">
              <a:spcBef>
                <a:spcPts val="700"/>
              </a:spcBef>
              <a:spcAft>
                <a:spcPts val="300"/>
              </a:spcAft>
            </a:pPr>
            <a:r>
              <a:rPr lang="en-US" sz="1800" b="0" kern="0" dirty="0"/>
              <a:t>Median DoT: 9.9 mo; 24/81 (30%) had ongoing tx; responses maintained after dose reduction/interruption</a:t>
            </a:r>
          </a:p>
        </p:txBody>
      </p:sp>
    </p:spTree>
    <p:extLst>
      <p:ext uri="{BB962C8B-B14F-4D97-AF65-F5344CB8AC3E}">
        <p14:creationId xmlns:p14="http://schemas.microsoft.com/office/powerpoint/2010/main" val="29661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8E314C9D-8010-3553-4D7C-B076397B6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80D761A4-46A1-C947-9B9B-D5F9637AC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SOHO-01: CNS-Related Outcomes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6832F3-F67D-1D79-EFFE-56656A6C48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6244" y="4592878"/>
            <a:ext cx="11201400" cy="1743075"/>
          </a:xfrm>
        </p:spPr>
        <p:txBody>
          <a:bodyPr/>
          <a:lstStyle/>
          <a:p>
            <a:r>
              <a:rPr lang="en-US" sz="2400" dirty="0"/>
              <a:t>Systemic responses were similar regardless of the presence of brain mets at baseline</a:t>
            </a:r>
          </a:p>
          <a:p>
            <a:r>
              <a:rPr lang="en-US" sz="2400" dirty="0"/>
              <a:t>&lt;5% of patients without brain mets at baseline developed new lesions in the brain as the progression site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185096ED-CEF8-3AC0-8586-54348D6CD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14032"/>
              </p:ext>
            </p:extLst>
          </p:nvPr>
        </p:nvGraphicFramePr>
        <p:xfrm>
          <a:off x="722321" y="1602335"/>
          <a:ext cx="10756895" cy="28346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54725">
                  <a:extLst>
                    <a:ext uri="{9D8B030D-6E8A-4147-A177-3AD203B41FA5}">
                      <a16:colId xmlns="" xmlns:a16="http://schemas.microsoft.com/office/drawing/2014/main" val="2559924255"/>
                    </a:ext>
                  </a:extLst>
                </a:gridCol>
                <a:gridCol w="1690668">
                  <a:extLst>
                    <a:ext uri="{9D8B030D-6E8A-4147-A177-3AD203B41FA5}">
                      <a16:colId xmlns="" xmlns:a16="http://schemas.microsoft.com/office/drawing/2014/main" val="3889909522"/>
                    </a:ext>
                  </a:extLst>
                </a:gridCol>
                <a:gridCol w="1729984">
                  <a:extLst>
                    <a:ext uri="{9D8B030D-6E8A-4147-A177-3AD203B41FA5}">
                      <a16:colId xmlns="" xmlns:a16="http://schemas.microsoft.com/office/drawing/2014/main" val="1254603855"/>
                    </a:ext>
                  </a:extLst>
                </a:gridCol>
                <a:gridCol w="1677561">
                  <a:extLst>
                    <a:ext uri="{9D8B030D-6E8A-4147-A177-3AD203B41FA5}">
                      <a16:colId xmlns="" xmlns:a16="http://schemas.microsoft.com/office/drawing/2014/main" val="3522380446"/>
                    </a:ext>
                  </a:extLst>
                </a:gridCol>
                <a:gridCol w="1603957">
                  <a:extLst>
                    <a:ext uri="{9D8B030D-6E8A-4147-A177-3AD203B41FA5}">
                      <a16:colId xmlns="" xmlns:a16="http://schemas.microsoft.com/office/drawing/2014/main" val="630754016"/>
                    </a:ext>
                  </a:extLst>
                </a:gridCol>
              </a:tblGrid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Parameter, n/N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Cohort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Cohort 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Cohort F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8234714"/>
                  </a:ext>
                </a:extLst>
              </a:tr>
              <a:tr h="231283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Brain mets at baseline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18/81 (22)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15/55 (27)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9/73 (12)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42/209 (20)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449382"/>
                  </a:ext>
                </a:extLst>
              </a:tr>
              <a:tr h="24542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ORR by BICR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 patients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With brain mets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Without brain mets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52/81 (64)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11/18 (61)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41/63 (65)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21/55 (38)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4/15 (27)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17/40 (43)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52/73 (71)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7/9 (78)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45/64 (70)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125/209 (60)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22/42 (52)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103/167 (62)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1448972"/>
                  </a:ext>
                </a:extLst>
              </a:tr>
              <a:tr h="245420">
                <a:tc>
                  <a:txBody>
                    <a:bodyPr/>
                    <a:lstStyle/>
                    <a:p>
                      <a:pPr marL="0" marR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Postbaseline progression in brain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With brain mets at baseline</a:t>
                      </a:r>
                    </a:p>
                    <a:p>
                      <a:pPr marL="285750" marR="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Without brain mets at baseline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4/18 (22)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4/63 (6)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3/15 (20)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2/40 (5)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0/9 (0)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2/64 (3)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7/42 (17)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8/167 (5)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394793"/>
                  </a:ext>
                </a:extLst>
              </a:tr>
            </a:tbl>
          </a:graphicData>
        </a:graphic>
      </p:graphicFrame>
      <p:sp>
        <p:nvSpPr>
          <p:cNvPr id="4" name="Text Box 11">
            <a:extLst>
              <a:ext uri="{FF2B5EF4-FFF2-40B4-BE49-F238E27FC236}">
                <a16:creationId xmlns="" xmlns:a16="http://schemas.microsoft.com/office/drawing/2014/main" id="{AB1AB373-3623-6901-4BBD-D59B0F558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4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Le. ESMO 2025. Abstr LBA75. Le. NEJM. 2025;[Epub].</a:t>
            </a:r>
          </a:p>
        </p:txBody>
      </p:sp>
    </p:spTree>
    <p:extLst>
      <p:ext uri="{BB962C8B-B14F-4D97-AF65-F5344CB8AC3E}">
        <p14:creationId xmlns:p14="http://schemas.microsoft.com/office/powerpoint/2010/main" val="32869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3BF6DF4-B673-D8EB-883B-8B9BD364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7CC5FD4-E25F-0986-4B87-122F4BC1A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SOHO-01: Investigators’ Conclusions</a:t>
            </a:r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A40F0D-729D-4F8D-C240-D58F95F8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8" y="1513050"/>
            <a:ext cx="10877529" cy="4872693"/>
          </a:xfrm>
        </p:spPr>
        <p:txBody>
          <a:bodyPr/>
          <a:lstStyle/>
          <a:p>
            <a:r>
              <a:rPr lang="en-US" sz="2400" dirty="0"/>
              <a:t>Oral HER2-targeted TKI sevabertinib induced durable responses in patients with </a:t>
            </a:r>
            <a:r>
              <a:rPr lang="en-US" sz="2400" i="1" dirty="0"/>
              <a:t>HER2</a:t>
            </a:r>
            <a:r>
              <a:rPr lang="en-US" sz="2400" dirty="0"/>
              <a:t>-mutant advanced NSCLC, including previously treated and untreated patient cohorts</a:t>
            </a:r>
          </a:p>
          <a:p>
            <a:r>
              <a:rPr lang="en-US" sz="2400" dirty="0"/>
              <a:t>Most frequent AE associated with sevabertinib was diarrhea, which did not result in any treatment discontinuations </a:t>
            </a:r>
          </a:p>
          <a:p>
            <a:r>
              <a:rPr lang="en-US" sz="2400" dirty="0"/>
              <a:t>No cases of interstitial lung disease/pneumonitis were reported</a:t>
            </a:r>
          </a:p>
          <a:p>
            <a:r>
              <a:rPr lang="en-US" sz="2400" dirty="0"/>
              <a:t>The randomized </a:t>
            </a:r>
            <a:r>
              <a:rPr lang="en-US" sz="2400" b="1" dirty="0"/>
              <a:t>phase III SOHO-02 trial </a:t>
            </a:r>
            <a:r>
              <a:rPr lang="en-US" sz="2400" dirty="0"/>
              <a:t>is evaluating sevabertinib as first-line therapy for patients with locally advanced or metastatic NSCLC with </a:t>
            </a:r>
            <a:r>
              <a:rPr lang="en-US" sz="2400" i="1" dirty="0"/>
              <a:t>HER2</a:t>
            </a:r>
            <a:r>
              <a:rPr lang="en-US" sz="2400" dirty="0"/>
              <a:t>-activating mutations (NCT06452277)</a:t>
            </a:r>
          </a:p>
          <a:p>
            <a:r>
              <a:rPr lang="en-US" sz="2400" dirty="0"/>
              <a:t>Investigators conclude that these data provide support for sevabertinib as a new targeted therapy for </a:t>
            </a:r>
            <a:r>
              <a:rPr lang="en-US" sz="2400" i="1" dirty="0"/>
              <a:t>HER2</a:t>
            </a:r>
            <a:r>
              <a:rPr lang="en-US" sz="2400" dirty="0"/>
              <a:t>-mutant NSCLC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870551FF-A655-7547-6A24-1873F517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40" y="638574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Le. ESMO 2025. Abstr LBA75. Le. NEJM. 2025;[Epub].</a:t>
            </a:r>
          </a:p>
        </p:txBody>
      </p:sp>
    </p:spTree>
    <p:extLst>
      <p:ext uri="{BB962C8B-B14F-4D97-AF65-F5344CB8AC3E}">
        <p14:creationId xmlns:p14="http://schemas.microsoft.com/office/powerpoint/2010/main" val="22789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5175" y="192519"/>
            <a:ext cx="10160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4C4C4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If </a:t>
            </a:r>
            <a:r>
              <a:rPr lang="en-US" sz="3200" b="0" dirty="0">
                <a:solidFill>
                  <a:srgbClr val="4C4C4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 had a Choice between moon walk and the life of a single child with leukemia, I would never glance upward' </a:t>
            </a:r>
            <a:endParaRPr lang="en-US" sz="3200" b="0" dirty="0" smtClean="0">
              <a:solidFill>
                <a:srgbClr val="4C4C4C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dirty="0" smtClean="0">
                <a:solidFill>
                  <a:srgbClr val="4C4C4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James </a:t>
            </a:r>
            <a:r>
              <a:rPr lang="en-US" sz="3200" b="0" dirty="0">
                <a:solidFill>
                  <a:srgbClr val="4C4C4C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 Grace, 6th Director of RPCI</a:t>
            </a:r>
          </a:p>
        </p:txBody>
      </p:sp>
      <p:sp>
        <p:nvSpPr>
          <p:cNvPr id="5" name="AutoShape 8" descr="Roswell Park Cancer Institute – New Markets Tax Credit Coal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4C4C4C"/>
              </a:solidFill>
              <a:latin typeface="Calibri"/>
              <a:cs typeface="+mn-cs"/>
            </a:endParaRPr>
          </a:p>
        </p:txBody>
      </p:sp>
      <p:sp>
        <p:nvSpPr>
          <p:cNvPr id="6" name="AutoShape 10" descr="Roswell Park Cancer Institute – New Markets Tax Credit Coali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4C4C4C"/>
              </a:solidFill>
              <a:latin typeface="Calibri"/>
              <a:cs typeface="+mn-cs"/>
            </a:endParaRPr>
          </a:p>
        </p:txBody>
      </p:sp>
      <p:sp>
        <p:nvSpPr>
          <p:cNvPr id="7" name="AutoShape 12" descr="Roswell Park Comprehensive Cancer Center - Society of Surgical Onc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4C4C4C"/>
              </a:solidFill>
              <a:latin typeface="Calibri"/>
              <a:cs typeface="+mn-cs"/>
            </a:endParaRPr>
          </a:p>
        </p:txBody>
      </p:sp>
      <p:pic>
        <p:nvPicPr>
          <p:cNvPr id="2064" name="Picture 16" descr="Roswell Park Comprehensive Cancer Center - National Cancer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1" y="1871025"/>
            <a:ext cx="10123512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8AB1AB05-2B92-4FBC-898B-EFC81B679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04291"/>
              </p:ext>
            </p:extLst>
          </p:nvPr>
        </p:nvGraphicFramePr>
        <p:xfrm>
          <a:off x="723936" y="2772559"/>
          <a:ext cx="10771415" cy="3387951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577180">
                  <a:extLst>
                    <a:ext uri="{9D8B030D-6E8A-4147-A177-3AD203B41FA5}">
                      <a16:colId xmlns="" xmlns:a16="http://schemas.microsoft.com/office/drawing/2014/main" val="1206345008"/>
                    </a:ext>
                  </a:extLst>
                </a:gridCol>
                <a:gridCol w="3603764">
                  <a:extLst>
                    <a:ext uri="{9D8B030D-6E8A-4147-A177-3AD203B41FA5}">
                      <a16:colId xmlns="" xmlns:a16="http://schemas.microsoft.com/office/drawing/2014/main" val="2495942945"/>
                    </a:ext>
                  </a:extLst>
                </a:gridCol>
                <a:gridCol w="3590471">
                  <a:extLst>
                    <a:ext uri="{9D8B030D-6E8A-4147-A177-3AD203B41FA5}">
                      <a16:colId xmlns="" xmlns:a16="http://schemas.microsoft.com/office/drawing/2014/main" val="707183902"/>
                    </a:ext>
                  </a:extLst>
                </a:gridCol>
              </a:tblGrid>
              <a:tr h="643012">
                <a:tc>
                  <a:txBody>
                    <a:bodyPr/>
                    <a:lstStyle/>
                    <a:p>
                      <a:r>
                        <a:rPr lang="en-US" sz="1800" dirty="0"/>
                        <a:t>Genomic Mutations Detected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Therapies With Clinical Benefit in Patient’s Tumor Type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Therapies With Clinical Benefit in Other Tumor Types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8568310"/>
                  </a:ext>
                </a:extLst>
              </a:tr>
              <a:tr h="1680855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EGFR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L858R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Afatinib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Gefitinib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Erlotinib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Osimertinib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Dacomitinib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Osimertinib + chemotherapy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Amivantamab + lazertinib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Cetuximab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Lapatinib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Panitumumab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4433794"/>
                  </a:ext>
                </a:extLst>
              </a:tr>
              <a:tr h="73325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Clinical trials to consider:</a:t>
                      </a:r>
                    </a:p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3522818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="" xmlns:a16="http://schemas.microsoft.com/office/drawing/2014/main" id="{87316DF9-9463-4768-92D7-09479B38F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8285"/>
              </p:ext>
            </p:extLst>
          </p:nvPr>
        </p:nvGraphicFramePr>
        <p:xfrm>
          <a:off x="723900" y="1607975"/>
          <a:ext cx="10771413" cy="1010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590471">
                  <a:extLst>
                    <a:ext uri="{9D8B030D-6E8A-4147-A177-3AD203B41FA5}">
                      <a16:colId xmlns="" xmlns:a16="http://schemas.microsoft.com/office/drawing/2014/main" val="2350716800"/>
                    </a:ext>
                  </a:extLst>
                </a:gridCol>
                <a:gridCol w="3590471">
                  <a:extLst>
                    <a:ext uri="{9D8B030D-6E8A-4147-A177-3AD203B41FA5}">
                      <a16:colId xmlns="" xmlns:a16="http://schemas.microsoft.com/office/drawing/2014/main" val="1911517287"/>
                    </a:ext>
                  </a:extLst>
                </a:gridCol>
                <a:gridCol w="3590471">
                  <a:extLst>
                    <a:ext uri="{9D8B030D-6E8A-4147-A177-3AD203B41FA5}">
                      <a16:colId xmlns="" xmlns:a16="http://schemas.microsoft.com/office/drawing/2014/main" val="3570734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Patient Name: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Physician: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Specimen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623644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Disease: Lung adenocarcinoma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Facility ID:</a:t>
                      </a:r>
                    </a:p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Pathologist: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Specimen site: Lung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139029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="" xmlns:a16="http://schemas.microsoft.com/office/drawing/2014/main" id="{FC8E4F52-2E6A-46C7-9D77-78CC2CF0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Sample NGS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3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10B34FC-2465-7815-6B91-ABDD9FFA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56494590-3A69-B52D-04C3-A9F93124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" y="6340666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Osimertinib PI. Amivantamab PI. Datopotamab deruxtecan PI. Afatinib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PI.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Dacomitinib PI. Erlotinib PI. Gefitinib PI. Lazertinib PI.</a:t>
            </a:r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28F12A69-5372-2F99-38E1-20098888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Categories of Treatment for </a:t>
            </a:r>
            <a:r>
              <a:rPr lang="en-US" i="1" dirty="0"/>
              <a:t>EGFR</a:t>
            </a:r>
            <a:r>
              <a:rPr lang="en-US" dirty="0"/>
              <a:t>-Mutated NSCLC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03DA1C-6F0E-435C-6C04-0189B2CFBAD7}"/>
              </a:ext>
            </a:extLst>
          </p:cNvPr>
          <p:cNvSpPr txBox="1"/>
          <p:nvPr/>
        </p:nvSpPr>
        <p:spPr bwMode="auto">
          <a:xfrm>
            <a:off x="1171251" y="2383903"/>
            <a:ext cx="3200400" cy="3626988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Osimertinib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binds irreversibly to certain mutant forms of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EGFR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 (T790M, L858R, and exon 19 deletions) at lower concentrations than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wild type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Several others, including: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afatinib, dacomitinib, erlotinib, gefitinib,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5873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 lazertinib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C43B70A-C583-52E7-D562-A37DB312E649}"/>
              </a:ext>
            </a:extLst>
          </p:cNvPr>
          <p:cNvSpPr txBox="1"/>
          <p:nvPr/>
        </p:nvSpPr>
        <p:spPr bwMode="auto">
          <a:xfrm>
            <a:off x="1171251" y="1612063"/>
            <a:ext cx="3200400" cy="763491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Tyrosine Kinase Inhibitors (TKIs)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2225B9-12B0-9E55-36EE-5AA62A5B5D4D}"/>
              </a:ext>
            </a:extLst>
          </p:cNvPr>
          <p:cNvSpPr txBox="1"/>
          <p:nvPr/>
        </p:nvSpPr>
        <p:spPr bwMode="auto">
          <a:xfrm>
            <a:off x="4524456" y="2382898"/>
            <a:ext cx="3200400" cy="3626988"/>
          </a:xfrm>
          <a:prstGeom prst="rect">
            <a:avLst/>
          </a:prstGeom>
          <a:noFill/>
          <a:ln w="19050" algn="ctr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1471D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Amivantamab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: binds the extracellular domains of EGFR and MET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to prevent the natural ligands from binding to the receptors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Approved as monotherapy or with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the TKI lazertinib or chemotherapy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28AD90B-DC05-099F-75E2-78B7677911A5}"/>
              </a:ext>
            </a:extLst>
          </p:cNvPr>
          <p:cNvSpPr txBox="1"/>
          <p:nvPr/>
        </p:nvSpPr>
        <p:spPr bwMode="auto">
          <a:xfrm>
            <a:off x="4524456" y="1611059"/>
            <a:ext cx="3200400" cy="763491"/>
          </a:xfrm>
          <a:prstGeom prst="rect">
            <a:avLst/>
          </a:prstGeom>
          <a:solidFill>
            <a:schemeClr val="accent3"/>
          </a:solidFill>
          <a:ln w="19050" algn="ctr">
            <a:solidFill>
              <a:schemeClr val="accent3"/>
            </a:solidFill>
            <a:miter lim="800000"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Bispecific Antibody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2541CB-2C3B-6E4A-550E-7B8F0E6E11E4}"/>
              </a:ext>
            </a:extLst>
          </p:cNvPr>
          <p:cNvSpPr txBox="1"/>
          <p:nvPr/>
        </p:nvSpPr>
        <p:spPr bwMode="auto">
          <a:xfrm>
            <a:off x="7877661" y="2382898"/>
            <a:ext cx="3200400" cy="3626988"/>
          </a:xfrm>
          <a:prstGeom prst="rect">
            <a:avLst/>
          </a:prstGeom>
          <a:noFill/>
          <a:ln w="19050" algn="ctr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Datopotamab deruxtecan (Dato-DXd):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TROP-2–directed antibody conjugated to a toxic topoisomerase inhibitor </a:t>
            </a:r>
            <a:r>
              <a:rPr lang="en-US" sz="2000" b="0" dirty="0">
                <a:solidFill>
                  <a:srgbClr val="000000"/>
                </a:solidFill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payload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713C5C3-0D2E-B683-8615-7FF575284AE9}"/>
              </a:ext>
            </a:extLst>
          </p:cNvPr>
          <p:cNvSpPr txBox="1"/>
          <p:nvPr/>
        </p:nvSpPr>
        <p:spPr bwMode="auto">
          <a:xfrm>
            <a:off x="7877661" y="1611059"/>
            <a:ext cx="3200400" cy="763491"/>
          </a:xfrm>
          <a:prstGeom prst="rect">
            <a:avLst/>
          </a:prstGeom>
          <a:solidFill>
            <a:schemeClr val="accent4"/>
          </a:solidFill>
          <a:ln w="19050" algn="ctr">
            <a:solidFill>
              <a:schemeClr val="accent4"/>
            </a:solidFill>
            <a:miter lim="800000"/>
            <a:headEnd/>
            <a:tailEnd/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Lato" panose="020F0502020204030203" pitchFamily="34" charset="0"/>
                <a:cs typeface="Lato" panose="020F0502020204030203" pitchFamily="34" charset="0"/>
              </a:rPr>
              <a:t>Antibody–Drug Conjugate (ADC)</a:t>
            </a:r>
          </a:p>
        </p:txBody>
      </p:sp>
    </p:spTree>
    <p:extLst>
      <p:ext uri="{BB962C8B-B14F-4D97-AF65-F5344CB8AC3E}">
        <p14:creationId xmlns:p14="http://schemas.microsoft.com/office/powerpoint/2010/main" val="41448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7B5A7-582E-BC23-B6E3-CC647792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Frontline Treatment Management Approach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94B1B9B0-E200-7540-F81E-B43011E9D23C}"/>
              </a:ext>
            </a:extLst>
          </p:cNvPr>
          <p:cNvGrpSpPr/>
          <p:nvPr/>
        </p:nvGrpSpPr>
        <p:grpSpPr>
          <a:xfrm>
            <a:off x="760973" y="1603447"/>
            <a:ext cx="10698481" cy="4443816"/>
            <a:chOff x="457199" y="1542515"/>
            <a:chExt cx="10698481" cy="4443816"/>
          </a:xfrm>
        </p:grpSpPr>
        <p:grpSp>
          <p:nvGrpSpPr>
            <p:cNvPr id="68" name="Group 67">
              <a:extLst>
                <a:ext uri="{FF2B5EF4-FFF2-40B4-BE49-F238E27FC236}">
                  <a16:creationId xmlns="" xmlns:a16="http://schemas.microsoft.com/office/drawing/2014/main" id="{8B9E8FBA-B77D-2F97-718E-7A69AE5DD2D5}"/>
                </a:ext>
              </a:extLst>
            </p:cNvPr>
            <p:cNvGrpSpPr/>
            <p:nvPr/>
          </p:nvGrpSpPr>
          <p:grpSpPr>
            <a:xfrm>
              <a:off x="457199" y="1542515"/>
              <a:ext cx="6071941" cy="4443816"/>
              <a:chOff x="457199" y="1542515"/>
              <a:chExt cx="6071941" cy="444381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7F1C9492-03B4-3E17-F806-67B935032607}"/>
                  </a:ext>
                </a:extLst>
              </p:cNvPr>
              <p:cNvGrpSpPr/>
              <p:nvPr/>
            </p:nvGrpSpPr>
            <p:grpSpPr>
              <a:xfrm>
                <a:off x="457199" y="1542515"/>
                <a:ext cx="6071941" cy="4443816"/>
                <a:chOff x="-43901" y="1513511"/>
                <a:chExt cx="6071941" cy="444381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="" xmlns:a16="http://schemas.microsoft.com/office/drawing/2014/main" id="{D3E2B5F8-AB3D-034A-E4B5-851C3F623BEC}"/>
                    </a:ext>
                  </a:extLst>
                </p:cNvPr>
                <p:cNvGrpSpPr/>
                <p:nvPr/>
              </p:nvGrpSpPr>
              <p:grpSpPr>
                <a:xfrm>
                  <a:off x="-43901" y="1513511"/>
                  <a:ext cx="6071939" cy="3242869"/>
                  <a:chOff x="-43901" y="1513511"/>
                  <a:chExt cx="6071939" cy="3242869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="" xmlns:a16="http://schemas.microsoft.com/office/drawing/2014/main" id="{8B735178-1801-D70B-931C-76AB8E927CD6}"/>
                      </a:ext>
                    </a:extLst>
                  </p:cNvPr>
                  <p:cNvSpPr/>
                  <p:nvPr/>
                </p:nvSpPr>
                <p:spPr>
                  <a:xfrm>
                    <a:off x="-43901" y="1634326"/>
                    <a:ext cx="1825039" cy="65647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/>
                      <a:t>Osimertinib</a:t>
                    </a: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="" xmlns:a16="http://schemas.microsoft.com/office/drawing/2014/main" id="{26302B78-4077-24B9-7FD3-83AE30F4D433}"/>
                      </a:ext>
                    </a:extLst>
                  </p:cNvPr>
                  <p:cNvSpPr/>
                  <p:nvPr/>
                </p:nvSpPr>
                <p:spPr>
                  <a:xfrm>
                    <a:off x="3864067" y="1513511"/>
                    <a:ext cx="2163969" cy="74304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/>
                      <a:t>Platinum-Doublet Chemotherapy</a:t>
                    </a: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="" xmlns:a16="http://schemas.microsoft.com/office/drawing/2014/main" id="{3B12DF30-85DE-4972-AD74-D5E57FBF684D}"/>
                      </a:ext>
                    </a:extLst>
                  </p:cNvPr>
                  <p:cNvSpPr/>
                  <p:nvPr/>
                </p:nvSpPr>
                <p:spPr>
                  <a:xfrm>
                    <a:off x="3864069" y="4013340"/>
                    <a:ext cx="2163969" cy="74304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/>
                      <a:t>Amivantamab </a:t>
                    </a:r>
                    <a:br>
                      <a:rPr lang="en-US" sz="2000" b="1" dirty="0"/>
                    </a:br>
                    <a:r>
                      <a:rPr lang="en-US" sz="2000" b="1" dirty="0"/>
                      <a:t>+ Lazertinib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="" xmlns:a16="http://schemas.microsoft.com/office/drawing/2014/main" id="{534871BA-D25E-433B-DEB2-F9E5FEFF16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982" y="3451206"/>
                    <a:ext cx="150445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1600" i="1" dirty="0"/>
                  </a:p>
                </p:txBody>
              </p:sp>
            </p:grp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B154DC7E-C590-FBF8-B2A5-7EED25C43BAF}"/>
                    </a:ext>
                  </a:extLst>
                </p:cNvPr>
                <p:cNvSpPr/>
                <p:nvPr/>
              </p:nvSpPr>
              <p:spPr>
                <a:xfrm>
                  <a:off x="3864070" y="5206808"/>
                  <a:ext cx="2163970" cy="7505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/>
                    <a:t>Amivantamab +  Chemotherapy</a:t>
                  </a: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84C0228-435F-3ED4-7FDC-E4A59A2F5EA9}"/>
                  </a:ext>
                </a:extLst>
              </p:cNvPr>
              <p:cNvSpPr/>
              <p:nvPr/>
            </p:nvSpPr>
            <p:spPr>
              <a:xfrm>
                <a:off x="457199" y="2826204"/>
                <a:ext cx="1825039" cy="9925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Chemotherapy + Osimertinib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EBBF8951-F9D1-C48F-1FE0-9A03C07D815A}"/>
                  </a:ext>
                </a:extLst>
              </p:cNvPr>
              <p:cNvSpPr/>
              <p:nvPr/>
            </p:nvSpPr>
            <p:spPr>
              <a:xfrm>
                <a:off x="457199" y="4359832"/>
                <a:ext cx="1825039" cy="9925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Amivantamab  + Lazertinib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0CE3F0E4-0AF3-18C1-B7F3-C58611E4B0D5}"/>
                </a:ext>
              </a:extLst>
            </p:cNvPr>
            <p:cNvSpPr/>
            <p:nvPr/>
          </p:nvSpPr>
          <p:spPr>
            <a:xfrm>
              <a:off x="4365167" y="2839513"/>
              <a:ext cx="2163969" cy="743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Antibody–Drug Conjugate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E3CC1D0D-AB40-7C66-2816-62A2FAF501C4}"/>
                </a:ext>
              </a:extLst>
            </p:cNvPr>
            <p:cNvSpPr/>
            <p:nvPr/>
          </p:nvSpPr>
          <p:spPr>
            <a:xfrm>
              <a:off x="8991711" y="4042344"/>
              <a:ext cx="2163969" cy="74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Antibody</a:t>
              </a:r>
              <a:r>
                <a:rPr lang="en-US" sz="2000" dirty="0"/>
                <a:t>–</a:t>
              </a:r>
              <a:r>
                <a:rPr lang="en-US" sz="2000" b="1" dirty="0"/>
                <a:t>Drug Conjugate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4EB54020-239E-E2F2-ED4B-7544A788E9CD}"/>
                </a:ext>
              </a:extLst>
            </p:cNvPr>
            <p:cNvSpPr/>
            <p:nvPr/>
          </p:nvSpPr>
          <p:spPr>
            <a:xfrm>
              <a:off x="8991711" y="2839513"/>
              <a:ext cx="2163969" cy="74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Platinum-Doublet Chemotherapy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5803BF67-B36E-0362-35BF-FAA93642F85A}"/>
                </a:ext>
              </a:extLst>
            </p:cNvPr>
            <p:cNvSpPr/>
            <p:nvPr/>
          </p:nvSpPr>
          <p:spPr>
            <a:xfrm>
              <a:off x="8991710" y="5243291"/>
              <a:ext cx="2163969" cy="74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Amivantamab       + Lazertinib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20702130-D955-6F74-2E93-18E267AFB0F7}"/>
                </a:ext>
              </a:extLst>
            </p:cNvPr>
            <p:cNvSpPr/>
            <p:nvPr/>
          </p:nvSpPr>
          <p:spPr>
            <a:xfrm>
              <a:off x="8991709" y="1542515"/>
              <a:ext cx="2163969" cy="74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Third-line Chemotherapy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30C31AA-7F9E-6B72-65A1-F42F69B99668}"/>
              </a:ext>
            </a:extLst>
          </p:cNvPr>
          <p:cNvSpPr txBox="1"/>
          <p:nvPr/>
        </p:nvSpPr>
        <p:spPr>
          <a:xfrm>
            <a:off x="559917" y="6339934"/>
            <a:ext cx="8651631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200" b="0" dirty="0">
                <a:solidFill>
                  <a:schemeClr val="bg2"/>
                </a:solidFill>
                <a:latin typeface="+mn-lt"/>
              </a:rPr>
              <a:t>Chen. </a:t>
            </a:r>
            <a:r>
              <a:rPr lang="en-US" sz="1200" b="0" dirty="0">
                <a:solidFill>
                  <a:schemeClr val="bg2"/>
                </a:solidFill>
                <a:latin typeface="+mn-lt"/>
              </a:rPr>
              <a:t>Ann Oncol. 2024;35:4.</a:t>
            </a:r>
            <a:endParaRPr lang="da-DK" sz="1200" b="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4F56823E-F355-74DB-71C5-77A700E2F139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2586007" y="1974968"/>
            <a:ext cx="2082929" cy="77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CA9D4B1C-C110-7E5F-1E1B-50E14684D0F3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6832872" y="1964999"/>
            <a:ext cx="2462573" cy="9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5AECE52D-E6EC-5C1D-42B4-DC6568E784F3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2585977" y="2052498"/>
            <a:ext cx="2082931" cy="2422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="" xmlns:a16="http://schemas.microsoft.com/office/drawing/2014/main" id="{06DE8F49-C91E-999C-2C13-FB4D2A5480A8}"/>
              </a:ext>
            </a:extLst>
          </p:cNvPr>
          <p:cNvCxnSpPr>
            <a:cxnSpLocks/>
            <a:stCxn id="24" idx="3"/>
            <a:endCxn id="16" idx="1"/>
          </p:cNvCxnSpPr>
          <p:nvPr/>
        </p:nvCxnSpPr>
        <p:spPr>
          <a:xfrm>
            <a:off x="2585975" y="2052498"/>
            <a:ext cx="2082932" cy="361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57E71291-CBAF-D489-06EA-92C5FE6886BE}"/>
              </a:ext>
            </a:extLst>
          </p:cNvPr>
          <p:cNvCxnSpPr>
            <a:cxnSpLocks/>
            <a:stCxn id="39" idx="3"/>
            <a:endCxn id="43" idx="1"/>
          </p:cNvCxnSpPr>
          <p:nvPr/>
        </p:nvCxnSpPr>
        <p:spPr>
          <a:xfrm flipV="1">
            <a:off x="2586007" y="3272021"/>
            <a:ext cx="2082929" cy="111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489CA0E5-2C86-B03F-FED9-90D52295B1E8}"/>
              </a:ext>
            </a:extLst>
          </p:cNvPr>
          <p:cNvCxnSpPr>
            <a:cxnSpLocks/>
            <a:stCxn id="39" idx="3"/>
            <a:endCxn id="26" idx="1"/>
          </p:cNvCxnSpPr>
          <p:nvPr/>
        </p:nvCxnSpPr>
        <p:spPr>
          <a:xfrm>
            <a:off x="2585977" y="3383416"/>
            <a:ext cx="2082931" cy="109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AA8B7C87-D918-EFB4-AC54-07D77048FE85}"/>
              </a:ext>
            </a:extLst>
          </p:cNvPr>
          <p:cNvCxnSpPr>
            <a:cxnSpLocks/>
            <a:stCxn id="40" idx="3"/>
            <a:endCxn id="25" idx="1"/>
          </p:cNvCxnSpPr>
          <p:nvPr/>
        </p:nvCxnSpPr>
        <p:spPr>
          <a:xfrm flipV="1">
            <a:off x="2586007" y="1974967"/>
            <a:ext cx="2082929" cy="2942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="" xmlns:a16="http://schemas.microsoft.com/office/drawing/2014/main" id="{45156DFA-6754-20DA-89A1-BC5A28518F0D}"/>
              </a:ext>
            </a:extLst>
          </p:cNvPr>
          <p:cNvCxnSpPr>
            <a:cxnSpLocks/>
            <a:stCxn id="40" idx="3"/>
            <a:endCxn id="43" idx="1"/>
          </p:cNvCxnSpPr>
          <p:nvPr/>
        </p:nvCxnSpPr>
        <p:spPr>
          <a:xfrm flipV="1">
            <a:off x="2586007" y="3271973"/>
            <a:ext cx="2082929" cy="164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="" xmlns:a16="http://schemas.microsoft.com/office/drawing/2014/main" id="{C778DFB6-58CA-37EA-9747-461475CCF5FE}"/>
              </a:ext>
            </a:extLst>
          </p:cNvPr>
          <p:cNvCxnSpPr>
            <a:cxnSpLocks/>
            <a:stCxn id="24" idx="3"/>
            <a:endCxn id="43" idx="1"/>
          </p:cNvCxnSpPr>
          <p:nvPr/>
        </p:nvCxnSpPr>
        <p:spPr>
          <a:xfrm>
            <a:off x="2586007" y="2052554"/>
            <a:ext cx="2082929" cy="121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7EB83D71-92A5-993B-C3C6-6CD9DD7EEC8B}"/>
              </a:ext>
            </a:extLst>
          </p:cNvPr>
          <p:cNvCxnSpPr>
            <a:stCxn id="25" idx="3"/>
            <a:endCxn id="64" idx="1"/>
          </p:cNvCxnSpPr>
          <p:nvPr/>
        </p:nvCxnSpPr>
        <p:spPr>
          <a:xfrm>
            <a:off x="6832910" y="1975023"/>
            <a:ext cx="2462575" cy="249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2AFE45B4-4638-EC9A-51AC-ECD54E64B78F}"/>
              </a:ext>
            </a:extLst>
          </p:cNvPr>
          <p:cNvCxnSpPr>
            <a:stCxn id="25" idx="3"/>
            <a:endCxn id="66" idx="1"/>
          </p:cNvCxnSpPr>
          <p:nvPr/>
        </p:nvCxnSpPr>
        <p:spPr>
          <a:xfrm>
            <a:off x="6832909" y="1974967"/>
            <a:ext cx="2462575" cy="370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612AC70F-3201-47D0-E9F9-6233E2D498C8}"/>
              </a:ext>
            </a:extLst>
          </p:cNvPr>
          <p:cNvCxnSpPr>
            <a:stCxn id="43" idx="3"/>
            <a:endCxn id="67" idx="1"/>
          </p:cNvCxnSpPr>
          <p:nvPr/>
        </p:nvCxnSpPr>
        <p:spPr>
          <a:xfrm flipV="1">
            <a:off x="6832872" y="1974967"/>
            <a:ext cx="2462573" cy="1296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="" xmlns:a16="http://schemas.microsoft.com/office/drawing/2014/main" id="{3089793B-DBE9-B804-5F3D-F82B1D55FED9}"/>
              </a:ext>
            </a:extLst>
          </p:cNvPr>
          <p:cNvCxnSpPr>
            <a:stCxn id="43" idx="3"/>
            <a:endCxn id="65" idx="1"/>
          </p:cNvCxnSpPr>
          <p:nvPr/>
        </p:nvCxnSpPr>
        <p:spPr>
          <a:xfrm>
            <a:off x="6832910" y="3271965"/>
            <a:ext cx="2462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="" xmlns:a16="http://schemas.microsoft.com/office/drawing/2014/main" id="{D6B8E674-ABF0-12E8-A854-75F8BD8D8380}"/>
              </a:ext>
            </a:extLst>
          </p:cNvPr>
          <p:cNvCxnSpPr>
            <a:stCxn id="43" idx="3"/>
            <a:endCxn id="66" idx="1"/>
          </p:cNvCxnSpPr>
          <p:nvPr/>
        </p:nvCxnSpPr>
        <p:spPr>
          <a:xfrm>
            <a:off x="6832909" y="3271965"/>
            <a:ext cx="2462575" cy="2403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="" xmlns:a16="http://schemas.microsoft.com/office/drawing/2014/main" id="{7A1D8755-E8E2-C4A2-7CCE-BAEEE85D1129}"/>
              </a:ext>
            </a:extLst>
          </p:cNvPr>
          <p:cNvCxnSpPr>
            <a:stCxn id="16" idx="3"/>
            <a:endCxn id="67" idx="1"/>
          </p:cNvCxnSpPr>
          <p:nvPr/>
        </p:nvCxnSpPr>
        <p:spPr>
          <a:xfrm flipV="1">
            <a:off x="6832913" y="1974967"/>
            <a:ext cx="2462569" cy="3697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="" xmlns:a16="http://schemas.microsoft.com/office/drawing/2014/main" id="{4B3258DC-2914-4582-15A3-6254DF50715E}"/>
              </a:ext>
            </a:extLst>
          </p:cNvPr>
          <p:cNvCxnSpPr>
            <a:stCxn id="16" idx="3"/>
            <a:endCxn id="64" idx="1"/>
          </p:cNvCxnSpPr>
          <p:nvPr/>
        </p:nvCxnSpPr>
        <p:spPr>
          <a:xfrm flipV="1">
            <a:off x="6832877" y="4474796"/>
            <a:ext cx="2462571" cy="119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="" xmlns:a16="http://schemas.microsoft.com/office/drawing/2014/main" id="{F1102340-D587-4243-497D-2ECA35F9BCC4}"/>
              </a:ext>
            </a:extLst>
          </p:cNvPr>
          <p:cNvCxnSpPr>
            <a:stCxn id="26" idx="3"/>
            <a:endCxn id="67" idx="1"/>
          </p:cNvCxnSpPr>
          <p:nvPr/>
        </p:nvCxnSpPr>
        <p:spPr>
          <a:xfrm flipV="1">
            <a:off x="6832877" y="1975023"/>
            <a:ext cx="2462571" cy="2499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="" xmlns:a16="http://schemas.microsoft.com/office/drawing/2014/main" id="{6C2DCF89-3FFC-8F11-C79B-3142AF1CF40E}"/>
              </a:ext>
            </a:extLst>
          </p:cNvPr>
          <p:cNvCxnSpPr>
            <a:stCxn id="26" idx="3"/>
            <a:endCxn id="64" idx="1"/>
          </p:cNvCxnSpPr>
          <p:nvPr/>
        </p:nvCxnSpPr>
        <p:spPr>
          <a:xfrm>
            <a:off x="6832876" y="4474796"/>
            <a:ext cx="2462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="" xmlns:a16="http://schemas.microsoft.com/office/drawing/2014/main" id="{DCEAE52A-42F6-FDB1-63FF-94BB4AA6AFC0}"/>
              </a:ext>
            </a:extLst>
          </p:cNvPr>
          <p:cNvCxnSpPr>
            <a:stCxn id="26" idx="3"/>
            <a:endCxn id="65" idx="1"/>
          </p:cNvCxnSpPr>
          <p:nvPr/>
        </p:nvCxnSpPr>
        <p:spPr>
          <a:xfrm flipV="1">
            <a:off x="6832876" y="3271965"/>
            <a:ext cx="2462573" cy="1202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835A9A-B98D-D1CD-8AC4-A89B5188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for Curative-Intent </a:t>
            </a:r>
            <a:r>
              <a:rPr lang="en-US" i="1" dirty="0"/>
              <a:t>EGFR</a:t>
            </a:r>
            <a:r>
              <a:rPr lang="en-US" dirty="0"/>
              <a:t>-Mutated NSCLC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FA63C91-CC6E-A4D6-08E3-1AF132C4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Early-stage resectable NSCLC</a:t>
            </a:r>
          </a:p>
          <a:p>
            <a:pPr lvl="1"/>
            <a:r>
              <a:rPr lang="en-US" dirty="0"/>
              <a:t>Must test for </a:t>
            </a:r>
            <a:r>
              <a:rPr lang="en-US" i="1" dirty="0"/>
              <a:t>EGFR</a:t>
            </a:r>
            <a:r>
              <a:rPr lang="en-US" dirty="0"/>
              <a:t> mutation</a:t>
            </a:r>
          </a:p>
          <a:p>
            <a:pPr lvl="1"/>
            <a:r>
              <a:rPr lang="en-US" dirty="0"/>
              <a:t>Osimertinib for 3 yr post surgery for patients with common </a:t>
            </a:r>
            <a:r>
              <a:rPr lang="en-US" i="1" dirty="0"/>
              <a:t>EGFR</a:t>
            </a:r>
            <a:r>
              <a:rPr lang="en-US" dirty="0"/>
              <a:t> mutation (with or without 4 cycles of platinum-based post op chemotherapy)</a:t>
            </a:r>
          </a:p>
          <a:p>
            <a:pPr lvl="1"/>
            <a:r>
              <a:rPr lang="en-US" dirty="0"/>
              <a:t>Neoadjuvant osimertinib also in clinical trials</a:t>
            </a:r>
          </a:p>
          <a:p>
            <a:r>
              <a:rPr lang="en-US" dirty="0"/>
              <a:t>Use osimertinib after concurrent chemoradiation for locally advanced, unresectable stage III </a:t>
            </a:r>
            <a:r>
              <a:rPr lang="en-US" i="1" dirty="0"/>
              <a:t>EGFR</a:t>
            </a:r>
            <a:r>
              <a:rPr lang="en-US" dirty="0"/>
              <a:t>-mutated NSCLC</a:t>
            </a:r>
          </a:p>
          <a:p>
            <a:pPr lvl="1"/>
            <a:r>
              <a:rPr lang="en-US" dirty="0"/>
              <a:t>Unclear the optimal length of treatment; LAURA trial did not have a defined duration</a:t>
            </a:r>
          </a:p>
          <a:p>
            <a:endParaRPr lang="en-US" dirty="0"/>
          </a:p>
        </p:txBody>
      </p:sp>
      <p:sp>
        <p:nvSpPr>
          <p:cNvPr id="2" name="Text Box 15">
            <a:extLst>
              <a:ext uri="{FF2B5EF4-FFF2-40B4-BE49-F238E27FC236}">
                <a16:creationId xmlns="" xmlns:a16="http://schemas.microsoft.com/office/drawing/2014/main" id="{DDED5620-2403-8FEC-1CBE-96D110F5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85" y="6341928"/>
            <a:ext cx="7853363" cy="276999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Helvetica"/>
              </a:rPr>
              <a:t>Herbst. JCO. 2023;41:1830.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Lu. NEJM. 2024;391:585.</a:t>
            </a:r>
            <a:r>
              <a:rPr kumimoji="0" lang="en-US" alt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4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0F2D801D-F72A-4F3C-F322-2D0E6DE9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for Metastatic </a:t>
            </a:r>
            <a:r>
              <a:rPr lang="en-US" i="1" dirty="0"/>
              <a:t>EGFR</a:t>
            </a:r>
            <a:r>
              <a:rPr lang="en-US" dirty="0"/>
              <a:t>-Mutated NSCLC (Common Mutations)</a:t>
            </a:r>
          </a:p>
        </p:txBody>
      </p:sp>
    </p:spTree>
    <p:extLst>
      <p:ext uri="{BB962C8B-B14F-4D97-AF65-F5344CB8AC3E}">
        <p14:creationId xmlns:p14="http://schemas.microsoft.com/office/powerpoint/2010/main" val="3667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Title-Arial-36-Bold-Yellow. Title may continue on 2 lines keep text at 36pt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ext and Margin Consistency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Transition Title &amp;#x0D;&amp;#x0A;for next topic of discussion &amp;#x0D;&amp;#x0A;or can be used as closer slide &amp;#x0D;&amp;#x0A;(ie: Q&amp;amp;A)&amp;#x0D;&amp;#x0A;(Arial-40-Bold-White-Cent&quot;/&gt;&lt;property id=&quot;20307&quot; value=&quot;261&quot;/&gt;&lt;/object&gt;&lt;object type=&quot;3&quot; unique_id=&quot;10008&quot;&gt;&lt;property id=&quot;20148&quot; value=&quot;5&quot;/&gt;&lt;property id=&quot;20300&quot; value=&quot;Slide 6 - &amp;quot;RGB Palle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ample Graph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Example Graph and Text&amp;quot;&quot;/&gt;&lt;property id=&quot;20307&quot; value=&quot;288&quot;/&gt;&lt;/object&gt;&lt;object type=&quot;3&quot; unique_id=&quot;10011&quot;&gt;&lt;property id=&quot;20148&quot; value=&quot;5&quot;/&gt;&lt;property id=&quot;20300&quot; value=&quot;Slide 9 - &amp;quot;Example Line Graph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ample Line Graph with Data Values&amp;quot;&quot;/&gt;&lt;property id=&quot;20307&quot; value=&quot;292&quot;/&gt;&lt;/object&gt;&lt;object type=&quot;3&quot; unique_id=&quot;10013&quot;&gt;&lt;property id=&quot;20148&quot; value=&quot;5&quot;/&gt;&lt;property id=&quot;20300&quot; value=&quot;Slide 11 - &amp;quot;Example Line Graph with Color &amp;#x0D;&amp;#x0A;Data Value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Example Schematic&amp;quot;&quot;/&gt;&lt;property id=&quot;20307&quot; value=&quot;262&quot;/&gt;&lt;/object&gt;&lt;object type=&quot;3&quot; unique_id=&quot;10015&quot;&gt;&lt;property id=&quot;20148&quot; value=&quot;5&quot;/&gt;&lt;property id=&quot;20300&quot; value=&quot;Slide 13 - &amp;quot;Example Schematic Continued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Example Table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Example Tables Continued&amp;quot;&quot;/&gt;&lt;property id=&quot;20307&quot; value=&quot;312&quot;/&gt;&lt;/object&gt;&lt;object type=&quot;3&quot; unique_id=&quot;10018&quot;&gt;&lt;property id=&quot;20148&quot; value=&quot;5&quot;/&gt;&lt;property id=&quot;20300&quot; value=&quot;Slide 16 - &amp;quot;Example Tables Continued&amp;quot;&quot;/&gt;&lt;property id=&quot;20307&quot; value=&quot;313&quot;/&gt;&lt;/object&gt;&lt;object type=&quot;3&quot; unique_id=&quot;10019&quot;&gt;&lt;property id=&quot;20148&quot; value=&quot;5&quot;/&gt;&lt;property id=&quot;20300&quot; value=&quot;Slide 17 - &amp;quot;Example Tables Continued&amp;quot;&quot;/&gt;&lt;property id=&quot;20307&quot; value=&quot;314&quot;/&gt;&lt;/object&gt;&lt;object type=&quot;3&quot; unique_id=&quot;10020&quot;&gt;&lt;property id=&quot;20148&quot; value=&quot;5&quot;/&gt;&lt;property id=&quot;20300&quot; value=&quot;Slide 21 - &amp;quot;Additional Formatting Not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“Polish Stage” Notes&amp;quot;&quot;/&gt;&lt;property id=&quot;20307&quot; value=&quot;272&quot;/&gt;&lt;/object&gt;&lt;object type=&quot;3&quot; unique_id=&quot;10022&quot;&gt;&lt;property id=&quot;20148&quot; value=&quot;5&quot;/&gt;&lt;property id=&quot;20300&quot; value=&quot;Slide 23 - &amp;quot;For Black and White Print Slides&amp;quot;&quot;/&gt;&lt;property id=&quot;20307&quot; value=&quot;290&quot;/&gt;&lt;/object&gt;&lt;object type=&quot;3&quot; unique_id=&quot;10023&quot;&gt;&lt;property id=&quot;20148&quot; value=&quot;5&quot;/&gt;&lt;property id=&quot;20300&quot; value=&quot;Slide 24 - &amp;quot;For Black and White Print Slides&amp;quot;&quot;/&gt;&lt;property id=&quot;20307&quot; value=&quot;291&quot;/&gt;&lt;/object&gt;&lt;object type=&quot;3&quot; unique_id=&quot;10024&quot;&gt;&lt;property id=&quot;20148&quot; value=&quot;5&quot;/&gt;&lt;property id=&quot;20300&quot; value=&quot;Slide 25 - &amp;quot;CME Slides for Designer and Editorial Reference…&amp;quot;&quot;/&gt;&lt;property id=&quot;20307&quot; value=&quot;273&quot;/&gt;&lt;/object&gt;&lt;object type=&quot;3&quot; unique_id=&quot;10025&quot;&gt;&lt;property id=&quot;20148&quot; value=&quot;5&quot;/&gt;&lt;property id=&quot;20300&quot; value=&quot;Slide 26 - &amp;quot;About These Slides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Faculty&amp;quot;&quot;/&gt;&lt;property id=&quot;20307&quot; value=&quot;294&quot;/&gt;&lt;/object&gt;&lt;object type=&quot;3&quot; unique_id=&quot;10027&quot;&gt;&lt;property id=&quot;20148&quot; value=&quot;5&quot;/&gt;&lt;property id=&quot;20300&quot; value=&quot;Slide 28 - &amp;quot;Disclosure of Conflicts of Interest&amp;quot;&quot;/&gt;&lt;property id=&quot;20307&quot; value=&quot;295&quot;/&gt;&lt;/object&gt;&lt;object type=&quot;3&quot; unique_id=&quot;10028&quot;&gt;&lt;property id=&quot;20148&quot; value=&quot;5&quot;/&gt;&lt;property id=&quot;20300&quot; value=&quot;Slide 29 - &amp;quot;Disclosures&amp;quot;&quot;/&gt;&lt;property id=&quot;20307&quot; value=&quot;296&quot;/&gt;&lt;/object&gt;&lt;object type=&quot;3&quot; unique_id=&quot;10029&quot;&gt;&lt;property id=&quot;20148&quot; value=&quot;5&quot;/&gt;&lt;property id=&quot;20300&quot; value=&quot;Slide 30 - &amp;quot;Disclosure of Unlabeled Use&amp;quot;&quot;/&gt;&lt;property id=&quot;20307&quot; value=&quot;297&quot;/&gt;&lt;/object&gt;&lt;object type=&quot;3&quot; unique_id=&quot;10030&quot;&gt;&lt;property id=&quot;20148&quot; value=&quot;5&quot;/&gt;&lt;property id=&quot;20300&quot; value=&quot;Slide 31&quot;/&gt;&lt;property id=&quot;20307&quot; value=&quot;298&quot;/&gt;&lt;/object&gt;&lt;object type=&quot;3&quot; unique_id=&quot;10031&quot;&gt;&lt;property id=&quot;20148&quot; value=&quot;5&quot;/&gt;&lt;property id=&quot;20300&quot; value=&quot;Slide 32 - &amp;quot;Physician Continuing Medical Education&amp;quot;&quot;/&gt;&lt;property id=&quot;20307&quot; value=&quot;299&quot;/&gt;&lt;/object&gt;&lt;object type=&quot;3&quot; unique_id=&quot;10032&quot;&gt;&lt;property id=&quot;20148&quot; value=&quot;5&quot;/&gt;&lt;property id=&quot;20300&quot; value=&quot;Slide 33 - &amp;quot;Pharmacist Continuing Education&amp;quot;&quot;/&gt;&lt;property id=&quot;20307&quot; value=&quot;300&quot;/&gt;&lt;/object&gt;&lt;object type=&quot;3&quot; unique_id=&quot;10033&quot;&gt;&lt;property id=&quot;20148&quot; value=&quot;5&quot;/&gt;&lt;property id=&quot;20300&quot; value=&quot;Slide 34 - &amp;quot;Nursing Continuing Education&amp;quot;&quot;/&gt;&lt;property id=&quot;20307&quot; value=&quot;301&quot;/&gt;&lt;/object&gt;&lt;object type=&quot;3&quot; unique_id=&quot;10034&quot;&gt;&lt;property id=&quot;20148&quot; value=&quot;5&quot;/&gt;&lt;property id=&quot;20300&quot; value=&quot;Slide 35 - &amp;quot;Please review the following important &amp;#x0D;&amp;#x0A;CME information in your handout&amp;quot;&quot;/&gt;&lt;property id=&quot;20307&quot; value=&quot;310&quot;/&gt;&lt;/object&gt;&lt;object type=&quot;3&quot; unique_id=&quot;10036&quot;&gt;&lt;property id=&quot;20148&quot; value=&quot;5&quot;/&gt;&lt;property id=&quot;20300&quot; value=&quot;Slide 37 - &amp;quot;Instructions for Credit&amp;quot;&quot;/&gt;&lt;property id=&quot;20307&quot; value=&quot;303&quot;/&gt;&lt;/object&gt;&lt;object type=&quot;3&quot; unique_id=&quot;10037&quot;&gt;&lt;property id=&quot;20148&quot; value=&quot;5&quot;/&gt;&lt;property id=&quot;20300&quot; value=&quot;Slide 38 - &amp;quot;Now Take the Test . . .&amp;quot;&quot;/&gt;&lt;property id=&quot;20307&quot; value=&quot;304&quot;/&gt;&lt;/object&gt;&lt;object type=&quot;3&quot; unique_id=&quot;10040&quot;&gt;&lt;property id=&quot;20148&quot; value=&quot;5&quot;/&gt;&lt;property id=&quot;20300&quot; value=&quot;Slide 39 - &amp;quot;General Information&amp;quot;&quot;/&gt;&lt;property id=&quot;20307&quot; value=&quot;315&quot;/&gt;&lt;/object&gt;&lt;object type=&quot;3&quot; unique_id=&quot;10041&quot;&gt;&lt;property id=&quot;20148&quot; value=&quot;5&quot;/&gt;&lt;property id=&quot;20300&quot; value=&quot;Slide 40 - &amp;quot;Please review the slide notes &amp;#x0D;&amp;#x0A;for analysis of each study &amp;#x0D;&amp;#x0A;by expert faculty &amp;lt;Insert Name, MD&amp;gt;, &amp;#x0D;&amp;#x0A;and &amp;lt;Insert Name,&quot;/&gt;&lt;property id=&quot;20307&quot; value=&quot;316&quot;/&gt;&lt;/object&gt;&lt;object type=&quot;3&quot; unique_id=&quot;10042&quot;&gt;&lt;property id=&quot;20148&quot; value=&quot;5&quot;/&gt;&lt;property id=&quot;20300&quot; value=&quot;Slide 41 - &amp;quot;Promo Slide Reference&amp;#x0D;&amp;#x0A;(Placed as the last slide in a slideset, &amp;#x0D;&amp;#x0A;if requested)&amp;quot;&quot;/&gt;&lt;property id=&quot;20307&quot; value=&quot;307&quot;/&gt;&lt;/object&gt;&lt;object type=&quot;3&quot; unique_id=&quot;12121&quot;&gt;&lt;property id=&quot;20148&quot; value=&quot;5&quot;/&gt;&lt;property id=&quot;20300&quot; value=&quot;Slide 36 - &amp;quot;Disclaimer&amp;quot;&quot;/&gt;&lt;property id=&quot;20307&quot; value=&quot;317&quot;/&gt;&lt;/object&gt;&lt;object type=&quot;3&quot; unique_id=&quot;12122&quot;&gt;&lt;property id=&quot;20148&quot; value=&quot;5&quot;/&gt;&lt;property id=&quot;20300&quot; value=&quot;Slide 1 - &amp;quot;Title of the program and will possibly take &amp;#x0D;&amp;#x0A;up three lines. It is presented in Arial-39-Bold-White.&amp;quot;&quot;/&gt;&lt;property id=&quot;20307&quot; value=&quot;321&quot;/&gt;&lt;/object&gt;&lt;object type=&quot;3&quot; unique_id=&quot;12123&quot;&gt;&lt;property id=&quot;20148&quot; value=&quot;5&quot;/&gt;&lt;property id=&quot;20300&quot; value=&quot;Slide 2 - &amp;quot;Title of the program and will possibly take up three lines. It is presented in Arial-39-Bold-White.&amp;quot;&quot;/&gt;&lt;property id=&quot;20307&quot; value=&quot;322&quot;/&gt;&lt;/object&gt;&lt;object type=&quot;3&quot; unique_id=&quot;12124&quot;&gt;&lt;property id=&quot;20148&quot; value=&quot;5&quot;/&gt;&lt;property id=&quot;20300&quot; value=&quot;Slide 18 - &amp;quot;Outcomes Analysis: What Did You Learn?&amp;quot;&quot;/&gt;&lt;property id=&quot;20307&quot; value=&quot;324&quot;/&gt;&lt;/object&gt;&lt;object type=&quot;3&quot; unique_id=&quot;12125&quot;&gt;&lt;property id=&quot;20148&quot; value=&quot;5&quot;/&gt;&lt;property id=&quot;20300&quot; value=&quot;Slide 19 - &amp;quot;Outcomes Questions&amp;quot;&quot;/&gt;&lt;property id=&quot;20307&quot; value=&quot;320&quot;/&gt;&lt;/object&gt;&lt;object type=&quot;3&quot; unique_id=&quot;12126&quot;&gt;&lt;property id=&quot;20148&quot; value=&quot;5&quot;/&gt;&lt;property id=&quot;20300&quot; value=&quot;Slide 20 - &amp;quot;How many patients with XXX do you provide care for in a typical week?&amp;quot;&quot;/&gt;&lt;property id=&quot;20307&quot; value=&quot;323&quot;/&gt;&lt;/object&gt;&lt;object type=&quot;3&quot; unique_id=&quot;12127&quot;&gt;&lt;property id=&quot;20148&quot; value=&quot;5&quot;/&gt;&lt;property id=&quot;20300&quot; value=&quot;Slide 42 - &amp;quot;Go Online for More CCO &amp;#x0D;&amp;#x0A;Coverage of XXXXXXXXXXXX!&amp;quot;&quot;/&gt;&lt;property id=&quot;20307&quot; value=&quot;318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COUNTDOWNSOUND" val="C:\ARS music cuts\1-BLACKC~1.MP3"/>
</p:tagLst>
</file>

<file path=ppt/theme/theme1.xml><?xml version="1.0" encoding="utf-8"?>
<a:theme xmlns:a="http://schemas.openxmlformats.org/drawingml/2006/main" name="2_2017_HTAA_Diabetes">
  <a:themeElements>
    <a:clrScheme name="Custom 10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054A0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2017_HTAA_Diabetes" id="{1367EE62-49C0-41AA-9F7D-AEA8A8F73D1D}" vid="{45DB6FF6-6200-4F3D-90FC-F48B6425275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8advisory-charte">
  <a:themeElements>
    <a:clrScheme name="Personnalisée 12">
      <a:dk1>
        <a:srgbClr val="4C4C4C"/>
      </a:dk1>
      <a:lt1>
        <a:sysClr val="window" lastClr="FFFFFF"/>
      </a:lt1>
      <a:dk2>
        <a:srgbClr val="67757E"/>
      </a:dk2>
      <a:lt2>
        <a:srgbClr val="FFFFFF"/>
      </a:lt2>
      <a:accent1>
        <a:srgbClr val="0061A1"/>
      </a:accent1>
      <a:accent2>
        <a:srgbClr val="52BEE7"/>
      </a:accent2>
      <a:accent3>
        <a:srgbClr val="67757E"/>
      </a:accent3>
      <a:accent4>
        <a:srgbClr val="E8ECEE"/>
      </a:accent4>
      <a:accent5>
        <a:srgbClr val="60C0B5"/>
      </a:accent5>
      <a:accent6>
        <a:srgbClr val="DFA2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19050">
          <a:solidFill>
            <a:schemeClr val="bg2">
              <a:lumMod val="50000"/>
            </a:schemeClr>
          </a:solidFill>
        </a:ln>
      </a:spPr>
      <a:bodyPr wrap="square" lIns="0" tIns="0" rIns="0" bIns="18000" rtlCol="0" anchor="ctr" anchorCtr="0">
        <a:spAutoFit/>
      </a:bodyPr>
      <a:lstStyle>
        <a:defPPr algn="ctr">
          <a:defRPr sz="1000" b="1" dirty="0">
            <a:solidFill>
              <a:schemeClr val="bg2">
                <a:lumMod val="50000"/>
              </a:schemeClr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fd6914-46d4-4c7e-bbad-46e82841b69d" xsi:nil="true"/>
    <lcf76f155ced4ddcb4097134ff3c332f xmlns="ee8ecc04-a62c-43ec-81ea-af1425958227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40D49DED3244BA0AB51BBEBC63B2" ma:contentTypeVersion="10" ma:contentTypeDescription="Create a new document." ma:contentTypeScope="" ma:versionID="f77aa5c424fa5a8e073ba7834ae46277">
  <xsd:schema xmlns:xsd="http://www.w3.org/2001/XMLSchema" xmlns:xs="http://www.w3.org/2001/XMLSchema" xmlns:p="http://schemas.microsoft.com/office/2006/metadata/properties" xmlns:ns2="ee8ecc04-a62c-43ec-81ea-af1425958227" xmlns:ns3="22fd6914-46d4-4c7e-bbad-46e82841b69d" targetNamespace="http://schemas.microsoft.com/office/2006/metadata/properties" ma:root="true" ma:fieldsID="429719b89ab2748b039bc35f0c894f74" ns2:_="" ns3:_="">
    <xsd:import namespace="ee8ecc04-a62c-43ec-81ea-af1425958227"/>
    <xsd:import namespace="22fd6914-46d4-4c7e-bbad-46e82841b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ecc04-a62c-43ec-81ea-af1425958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512e436-4693-4b20-ac9a-7455c07c86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6914-46d4-4c7e-bbad-46e82841b6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3cfae40-7b40-47d0-ab05-9712e3953ba2}" ma:internalName="TaxCatchAll" ma:showField="CatchAllData" ma:web="22fd6914-46d4-4c7e-bbad-46e82841b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8F4D2-3653-4F4F-B917-116198900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E151B5-E2EE-4BEC-82C3-105A302A3BE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5BA55BC3-5A03-47C2-8EC3-D964C3B5E779}">
  <ds:schemaRefs>
    <ds:schemaRef ds:uri="http://schemas.microsoft.com/office/infopath/2007/PartnerControls"/>
    <ds:schemaRef ds:uri="http://purl.org/dc/elements/1.1/"/>
    <ds:schemaRef ds:uri="http://purl.org/dc/terms/"/>
    <ds:schemaRef ds:uri="ee8ecc04-a62c-43ec-81ea-af142595822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2fd6914-46d4-4c7e-bbad-46e82841b69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1036186-6899-49C9-B3FE-0F0CC32AEB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ecc04-a62c-43ec-81ea-af1425958227"/>
    <ds:schemaRef ds:uri="22fd6914-46d4-4c7e-bbad-46e82841b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e2fd2f7-a818-4e66-8956-c8223012702a}" enabled="0" method="" siteId="{be2fd2f7-a818-4e66-8956-c822301270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16363</TotalTime>
  <Words>6502</Words>
  <Application>Microsoft Office PowerPoint</Application>
  <PresentationFormat>Custom</PresentationFormat>
  <Paragraphs>1423</Paragraphs>
  <Slides>49</Slides>
  <Notes>36</Notes>
  <HiddenSlides>15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2_2017_HTAA_Diabetes</vt:lpstr>
      <vt:lpstr>Office Theme</vt:lpstr>
      <vt:lpstr>2022_CCO_Template</vt:lpstr>
      <vt:lpstr>1_Office Theme</vt:lpstr>
      <vt:lpstr>2_8advisory-charte</vt:lpstr>
      <vt:lpstr>Abstracts to highlight in EGFR-Mutated NSCLC, ASCO25</vt:lpstr>
      <vt:lpstr>PowerPoint Presentation</vt:lpstr>
      <vt:lpstr>EGFR Oncogenic Driver Mutations</vt:lpstr>
      <vt:lpstr>NSCLC Decision-making Based on Genomic Testing</vt:lpstr>
      <vt:lpstr>Sample NGS Report</vt:lpstr>
      <vt:lpstr>Key Categories of Treatment for EGFR-Mutated NSCLC</vt:lpstr>
      <vt:lpstr>Frontline Treatment Management Approach</vt:lpstr>
      <vt:lpstr>Conclusions for Curative-Intent EGFR-Mutated NSCLC</vt:lpstr>
      <vt:lpstr>Treatment for Metastatic EGFR-Mutated NSCLC (Common Mutations)</vt:lpstr>
      <vt:lpstr>Efficacy from Pivotal Trial (Common Mutations)</vt:lpstr>
      <vt:lpstr>Second-line Treatment for  EGFR-Mutated Metastatic NSCLC</vt:lpstr>
      <vt:lpstr>Repeat Testing at Resistance</vt:lpstr>
      <vt:lpstr>Treatment for Metastatic EGFR-Mutated NSCLC (Uncommon Mutations)</vt:lpstr>
      <vt:lpstr>Landscape of Atypical EGFR Mutations in  Advanced NSCLC</vt:lpstr>
      <vt:lpstr>NSCLC With EGFR Exon 20 Insertion</vt:lpstr>
      <vt:lpstr>NSCLC With EGFR Exon 20 Insertion (Uncommon Mutation)</vt:lpstr>
      <vt:lpstr>PowerPoint Presentation</vt:lpstr>
      <vt:lpstr>HERTHENA-Lung02: Phase III Trial of Patritumab Deruxtecan (HER3-DXd) vs Chemotherapy in EGFRm Advanced NSCLC After a 3rd-Generation EGFR TKI</vt:lpstr>
      <vt:lpstr>HERTHENA-Lung02: Background</vt:lpstr>
      <vt:lpstr>HERTHENA-Lung02: Study Design</vt:lpstr>
      <vt:lpstr>HERTHENA-Lung02: Baseline Characteristics</vt:lpstr>
      <vt:lpstr>HERTHENA-Lung02: Overall and Intracranial PFS, OS</vt:lpstr>
      <vt:lpstr>HERTHENA-Lung02: PFS by Subgroup</vt:lpstr>
      <vt:lpstr>HERTHENA-Lung02: Overall and Intracranial Responses</vt:lpstr>
      <vt:lpstr>HERTHENA-Lung02: Investigators’ Conclusions</vt:lpstr>
      <vt:lpstr>SACHI: Phase III Trial of Savolitinib + Osimertinib vs Chemotherapy in EGFR-Mutant, MET-Amplified Advanced NSCLC After an EGFR TKI</vt:lpstr>
      <vt:lpstr>SACHI: Background</vt:lpstr>
      <vt:lpstr>SACHI: Study Design</vt:lpstr>
      <vt:lpstr>SACHI: Baseline Characteristics</vt:lpstr>
      <vt:lpstr>SACHI: PFS</vt:lpstr>
      <vt:lpstr>SACHI: Response and OS</vt:lpstr>
      <vt:lpstr>SACHI: Investigators’ Conclusions</vt:lpstr>
      <vt:lpstr>REZILIENT1: Zipalertinib in Patients With  EGFR ex20ins–Mutated NSCLC After Prior  Platinum-Based Chemotherapy ± Amivantamab</vt:lpstr>
      <vt:lpstr>Phase IIb REZILIENT1: Background</vt:lpstr>
      <vt:lpstr>REZILIENT1: Study Design</vt:lpstr>
      <vt:lpstr>Phase IIb REZILIENT1: Baseline Characteristics</vt:lpstr>
      <vt:lpstr>Phase IIb REZILIENT1: Prior Therapies by Cohort</vt:lpstr>
      <vt:lpstr>Phase IIb REZILIENT1: Efficacy Among All Patients  and Specific Subgroups</vt:lpstr>
      <vt:lpstr>Phase IIb REZILIENT1: Efficacy per ICR With Prior ex20ins-Targeted Tx Subgroup</vt:lpstr>
      <vt:lpstr>Phase IIb REZILIENT1: PFS (per ICR)  and OS</vt:lpstr>
      <vt:lpstr>Phase IIb REZILIENT1: Investigators’ Conclusions</vt:lpstr>
      <vt:lpstr>SOHO-01: Phase I/II Study of Sevabertinib in Advanced HER2-Mutant NSCLC</vt:lpstr>
      <vt:lpstr>SOHO-01: Background</vt:lpstr>
      <vt:lpstr>SOHO-01: Study Design</vt:lpstr>
      <vt:lpstr>SOHO-01: Baseline Characteristics</vt:lpstr>
      <vt:lpstr>SOHO-01: Efficacy</vt:lpstr>
      <vt:lpstr>SOHO-01: CNS-Related Outcomes</vt:lpstr>
      <vt:lpstr>SOHO-01: Investigators’ Conclusions</vt:lpstr>
      <vt:lpstr>PowerPoint Presentation</vt:lpstr>
    </vt:vector>
  </TitlesOfParts>
  <Company>Preferred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Treatment in EGFR-Mutated NSCLC: Applying the Latest Clinical Evidence to Address Barriers and Improve Quality of Care</dc:title>
  <dc:creator>Preferred User</dc:creator>
  <cp:lastModifiedBy>Maher Saifo</cp:lastModifiedBy>
  <cp:revision>75</cp:revision>
  <cp:lastPrinted>2016-09-26T20:21:49Z</cp:lastPrinted>
  <dcterms:created xsi:type="dcterms:W3CDTF">2005-05-27T15:08:01Z</dcterms:created>
  <dcterms:modified xsi:type="dcterms:W3CDTF">2025-12-04T05:54:27Z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gs">
    <vt:lpwstr/>
  </property>
  <property fmtid="{D5CDD505-2E9C-101B-9397-08002B2CF9AE}" pid="3" name="display_urn:schemas-microsoft-com:office:office#Editor">
    <vt:lpwstr>Melanie Couton</vt:lpwstr>
  </property>
  <property fmtid="{D5CDD505-2E9C-101B-9397-08002B2CF9AE}" pid="4" name="display_urn:schemas-microsoft-com:office:office#Author">
    <vt:lpwstr>Melanie Couton</vt:lpwstr>
  </property>
  <property fmtid="{D5CDD505-2E9C-101B-9397-08002B2CF9AE}" pid="5" name="_dlc_DocId">
    <vt:lpwstr>56M7VY3CDVN5-387186687-1</vt:lpwstr>
  </property>
  <property fmtid="{D5CDD505-2E9C-101B-9397-08002B2CF9AE}" pid="6" name="_dlc_DocIdItemGuid">
    <vt:lpwstr>f6b19e28-ce23-4e45-8ab9-80e12fd2421e</vt:lpwstr>
  </property>
  <property fmtid="{D5CDD505-2E9C-101B-9397-08002B2CF9AE}" pid="7" name="_dlc_DocIdUrl">
    <vt:lpwstr>https://intranet.clinicaloptions.com/mews/oncology/ASH_ALL_Satellite-TU_2016/Template/_layouts/15/DocIdRedir.aspx?ID=56M7VY3CDVN5-387186687-1, 56M7VY3CDVN5-387186687-1</vt:lpwstr>
  </property>
  <property fmtid="{D5CDD505-2E9C-101B-9397-08002B2CF9AE}" pid="8" name="ContentTypeId">
    <vt:lpwstr>0x010100415040D49DED3244BA0AB51BBEBC63B2</vt:lpwstr>
  </property>
  <property fmtid="{D5CDD505-2E9C-101B-9397-08002B2CF9AE}" pid="9" name="MediaServiceImageTags">
    <vt:lpwstr/>
  </property>
</Properties>
</file>